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66" r:id="rId1"/>
  </p:sldMasterIdLst>
  <p:sldIdLst>
    <p:sldId id="256" r:id="rId2"/>
    <p:sldId id="258" r:id="rId3"/>
    <p:sldId id="270" r:id="rId4"/>
    <p:sldId id="262" r:id="rId5"/>
    <p:sldId id="271" r:id="rId6"/>
    <p:sldId id="263" r:id="rId7"/>
    <p:sldId id="272" r:id="rId8"/>
    <p:sldId id="310" r:id="rId9"/>
    <p:sldId id="264" r:id="rId10"/>
    <p:sldId id="265" r:id="rId11"/>
    <p:sldId id="266" r:id="rId12"/>
    <p:sldId id="273" r:id="rId13"/>
    <p:sldId id="278" r:id="rId14"/>
    <p:sldId id="282" r:id="rId15"/>
    <p:sldId id="279" r:id="rId16"/>
    <p:sldId id="283" r:id="rId17"/>
    <p:sldId id="281" r:id="rId18"/>
    <p:sldId id="284" r:id="rId19"/>
    <p:sldId id="285" r:id="rId20"/>
    <p:sldId id="286" r:id="rId21"/>
    <p:sldId id="287" r:id="rId22"/>
    <p:sldId id="288" r:id="rId23"/>
    <p:sldId id="289" r:id="rId24"/>
    <p:sldId id="311" r:id="rId25"/>
    <p:sldId id="290" r:id="rId26"/>
    <p:sldId id="291" r:id="rId27"/>
    <p:sldId id="292" r:id="rId28"/>
    <p:sldId id="293" r:id="rId29"/>
    <p:sldId id="295" r:id="rId30"/>
    <p:sldId id="299" r:id="rId31"/>
    <p:sldId id="296" r:id="rId32"/>
    <p:sldId id="300" r:id="rId33"/>
    <p:sldId id="298" r:id="rId34"/>
    <p:sldId id="301" r:id="rId35"/>
    <p:sldId id="307" r:id="rId36"/>
    <p:sldId id="302" r:id="rId37"/>
    <p:sldId id="303" r:id="rId38"/>
    <p:sldId id="304" r:id="rId39"/>
    <p:sldId id="305" r:id="rId40"/>
    <p:sldId id="306" r:id="rId41"/>
    <p:sldId id="308" r:id="rId42"/>
    <p:sldId id="309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03651707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37937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79969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93418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510664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39817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290355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37185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74328260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27343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08048274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73428962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0508951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614819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4151679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484723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39683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859736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67" r:id="rId1"/>
    <p:sldLayoutId id="2147484568" r:id="rId2"/>
    <p:sldLayoutId id="2147484569" r:id="rId3"/>
    <p:sldLayoutId id="2147484570" r:id="rId4"/>
    <p:sldLayoutId id="2147484571" r:id="rId5"/>
    <p:sldLayoutId id="2147484572" r:id="rId6"/>
    <p:sldLayoutId id="2147484573" r:id="rId7"/>
    <p:sldLayoutId id="2147484574" r:id="rId8"/>
    <p:sldLayoutId id="2147484575" r:id="rId9"/>
    <p:sldLayoutId id="2147484576" r:id="rId10"/>
    <p:sldLayoutId id="2147484577" r:id="rId11"/>
    <p:sldLayoutId id="2147484578" r:id="rId12"/>
    <p:sldLayoutId id="2147484579" r:id="rId13"/>
    <p:sldLayoutId id="2147484580" r:id="rId14"/>
    <p:sldLayoutId id="2147484581" r:id="rId15"/>
    <p:sldLayoutId id="2147484582" r:id="rId16"/>
    <p:sldLayoutId id="214748458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N" sz="6000" dirty="0" smtClean="0"/>
              <a:t>PSERP – </a:t>
            </a:r>
            <a:r>
              <a:rPr lang="en-IN" sz="6000" dirty="0" smtClean="0"/>
              <a:t>admission</a:t>
            </a:r>
            <a:endParaRPr lang="en-IN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85426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264" y="-100084"/>
            <a:ext cx="9905998" cy="91894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92D050"/>
                </a:solidFill>
              </a:rPr>
              <a:t>Q: to Allot Section to students</a:t>
            </a:r>
            <a:endParaRPr lang="en-IN" sz="24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264" y="395782"/>
            <a:ext cx="10410965" cy="20864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 </a:t>
            </a:r>
            <a:r>
              <a:rPr lang="en-US" b="1" dirty="0">
                <a:effectLst/>
              </a:rPr>
              <a:t>Admission &amp; Fee</a:t>
            </a:r>
            <a:r>
              <a:rPr lang="en-US" dirty="0">
                <a:effectLst/>
                <a:sym typeface="Wingdings" panose="05000000000000000000" pitchFamily="2" charset="2"/>
              </a:rPr>
              <a:t> </a:t>
            </a:r>
            <a:r>
              <a:rPr lang="en-US" b="1" dirty="0">
                <a:effectLst/>
              </a:rPr>
              <a:t> Student Admission</a:t>
            </a: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>
                <a:effectLst/>
              </a:rPr>
              <a:t>Allot </a:t>
            </a:r>
            <a:r>
              <a:rPr lang="en-US" b="1" dirty="0" smtClean="0">
                <a:effectLst/>
              </a:rPr>
              <a:t>Section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Select search parameters and click show button to get required student list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Select section for each student from dropdown and select checkbox of the students to be allotted and then click allot section button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547" y="2705094"/>
            <a:ext cx="11518711" cy="38458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4720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138" y="58930"/>
            <a:ext cx="9905998" cy="918949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92D050"/>
                </a:solidFill>
              </a:rPr>
              <a:t>Q: </a:t>
            </a:r>
            <a:r>
              <a:rPr lang="en-US" sz="2400" b="1" dirty="0" smtClean="0">
                <a:solidFill>
                  <a:srgbClr val="92D050"/>
                </a:solidFill>
              </a:rPr>
              <a:t>to Allot Roll number to students</a:t>
            </a:r>
            <a:endParaRPr lang="en-IN" sz="24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82134"/>
            <a:ext cx="3834744" cy="4949590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b="1" dirty="0" smtClean="0">
                <a:effectLst/>
              </a:rPr>
              <a:t>Click </a:t>
            </a:r>
            <a:r>
              <a:rPr lang="en-US" b="1" dirty="0">
                <a:effectLst/>
              </a:rPr>
              <a:t>Admission &amp; Fee</a:t>
            </a:r>
            <a:r>
              <a:rPr lang="en-US" dirty="0">
                <a:effectLst/>
                <a:sym typeface="Wingdings" panose="05000000000000000000" pitchFamily="2" charset="2"/>
              </a:rPr>
              <a:t> </a:t>
            </a:r>
            <a:r>
              <a:rPr lang="en-US" b="1" dirty="0">
                <a:effectLst/>
              </a:rPr>
              <a:t> Student Admission</a:t>
            </a: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>
                <a:effectLst/>
              </a:rPr>
              <a:t>Allot </a:t>
            </a:r>
            <a:r>
              <a:rPr lang="en-US" b="1" dirty="0" err="1" smtClean="0">
                <a:effectLst/>
              </a:rPr>
              <a:t>RollNo</a:t>
            </a:r>
            <a:endParaRPr lang="en-US" b="1" dirty="0" smtClean="0">
              <a:effectLst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b="1" dirty="0">
                <a:effectLst/>
              </a:rPr>
              <a:t>Select search </a:t>
            </a:r>
            <a:r>
              <a:rPr lang="en-US" b="1" dirty="0" smtClean="0">
                <a:effectLst/>
              </a:rPr>
              <a:t>parameters and click show button </a:t>
            </a:r>
            <a:r>
              <a:rPr lang="en-US" b="1" dirty="0">
                <a:effectLst/>
              </a:rPr>
              <a:t>to </a:t>
            </a:r>
            <a:r>
              <a:rPr lang="en-US" b="1" dirty="0" smtClean="0">
                <a:effectLst/>
              </a:rPr>
              <a:t>get </a:t>
            </a:r>
            <a:r>
              <a:rPr lang="en-US" b="1" dirty="0">
                <a:effectLst/>
              </a:rPr>
              <a:t>required </a:t>
            </a:r>
            <a:r>
              <a:rPr lang="en-US" b="1" dirty="0" smtClean="0">
                <a:effectLst/>
              </a:rPr>
              <a:t>student </a:t>
            </a:r>
            <a:r>
              <a:rPr lang="en-US" b="1" dirty="0">
                <a:effectLst/>
              </a:rPr>
              <a:t>list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IN" b="1" dirty="0" smtClean="0">
                <a:effectLst/>
              </a:rPr>
              <a:t>Click allot roll number starting from 1 button to allot serial number to all students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IN" b="1" dirty="0" smtClean="0">
                <a:effectLst/>
              </a:rPr>
              <a:t>Click allot roll number as entered into the textbox button after entering roll numbers manually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744" y="977879"/>
            <a:ext cx="8357256" cy="487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932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318" y="27296"/>
            <a:ext cx="9905998" cy="91894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92D050"/>
                </a:solidFill>
              </a:rPr>
              <a:t>Q: Give discount to a student</a:t>
            </a:r>
            <a:endParaRPr lang="en-IN" sz="24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478" y="668740"/>
            <a:ext cx="4053385" cy="391691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 </a:t>
            </a:r>
            <a:r>
              <a:rPr lang="en-US" b="1" dirty="0">
                <a:effectLst/>
              </a:rPr>
              <a:t>Admission &amp; Fee</a:t>
            </a:r>
            <a:r>
              <a:rPr lang="en-US" dirty="0">
                <a:effectLst/>
                <a:sym typeface="Wingdings" panose="05000000000000000000" pitchFamily="2" charset="2"/>
              </a:rPr>
              <a:t> </a:t>
            </a:r>
            <a:r>
              <a:rPr lang="en-US" b="1" dirty="0">
                <a:effectLst/>
              </a:rPr>
              <a:t> Fee </a:t>
            </a:r>
            <a:r>
              <a:rPr lang="en-US" b="1" dirty="0" smtClean="0">
                <a:effectLst/>
              </a:rPr>
              <a:t>Management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 smtClean="0">
                <a:effectLst/>
              </a:rPr>
              <a:t>Give </a:t>
            </a:r>
            <a:r>
              <a:rPr lang="en-US" b="1" dirty="0">
                <a:effectLst/>
              </a:rPr>
              <a:t>Instant </a:t>
            </a:r>
            <a:r>
              <a:rPr lang="en-US" b="1" dirty="0" smtClean="0">
                <a:effectLst/>
              </a:rPr>
              <a:t>Concession</a:t>
            </a: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Select a student by entering student id and click show button or select student from the dropdown</a:t>
            </a: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Provide discount information and click submit button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863" y="946245"/>
            <a:ext cx="7883502" cy="562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977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318" y="27296"/>
            <a:ext cx="9905998" cy="91894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92D050"/>
                </a:solidFill>
              </a:rPr>
              <a:t>Q: Cancel discount given to a student</a:t>
            </a:r>
            <a:endParaRPr lang="en-IN" sz="24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318" y="-604806"/>
            <a:ext cx="10522423" cy="444518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 </a:t>
            </a:r>
            <a:r>
              <a:rPr lang="en-US" b="1" dirty="0">
                <a:effectLst/>
              </a:rPr>
              <a:t>Admission &amp; Fee</a:t>
            </a:r>
            <a:r>
              <a:rPr lang="en-US" dirty="0">
                <a:effectLst/>
                <a:sym typeface="Wingdings" panose="05000000000000000000" pitchFamily="2" charset="2"/>
              </a:rPr>
              <a:t> </a:t>
            </a:r>
            <a:r>
              <a:rPr lang="en-US" b="1" dirty="0">
                <a:effectLst/>
              </a:rPr>
              <a:t> Fee </a:t>
            </a:r>
            <a:r>
              <a:rPr lang="en-US" b="1" dirty="0" smtClean="0">
                <a:effectLst/>
              </a:rPr>
              <a:t>Management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>
                <a:effectLst/>
              </a:rPr>
              <a:t>Revert Instant Concession</a:t>
            </a:r>
            <a:endParaRPr lang="en-US" b="1" dirty="0" smtClean="0">
              <a:effectLst/>
            </a:endParaRPr>
          </a:p>
          <a:p>
            <a:pPr marL="457200" indent="-457200">
              <a:buFont typeface="+mj-lt"/>
              <a:buAutoNum type="arabicPeriod"/>
            </a:pPr>
            <a:r>
              <a:rPr lang="en-IN" b="1" dirty="0">
                <a:effectLst/>
              </a:rPr>
              <a:t>Select a student by entering student id and click show button or select </a:t>
            </a:r>
            <a:r>
              <a:rPr lang="en-IN" b="1" dirty="0" smtClean="0">
                <a:effectLst/>
              </a:rPr>
              <a:t>student from </a:t>
            </a:r>
            <a:r>
              <a:rPr lang="en-IN" b="1" dirty="0">
                <a:effectLst/>
              </a:rPr>
              <a:t>the dropdown</a:t>
            </a: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Select the discount checkbox to be cancelled and click revert concession button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456" y="3065995"/>
            <a:ext cx="10426780" cy="281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562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318" y="-81888"/>
            <a:ext cx="9905998" cy="91894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92D050"/>
                </a:solidFill>
              </a:rPr>
              <a:t>Q: assign bus route to students</a:t>
            </a:r>
            <a:endParaRPr lang="en-IN" sz="24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318" y="-754934"/>
            <a:ext cx="10522423" cy="444518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 </a:t>
            </a:r>
            <a:r>
              <a:rPr lang="en-US" b="1" dirty="0">
                <a:effectLst/>
              </a:rPr>
              <a:t>Admission &amp; Fee</a:t>
            </a:r>
            <a:r>
              <a:rPr lang="en-US" dirty="0">
                <a:effectLst/>
                <a:sym typeface="Wingdings" panose="05000000000000000000" pitchFamily="2" charset="2"/>
              </a:rPr>
              <a:t> </a:t>
            </a:r>
            <a:r>
              <a:rPr lang="en-US" b="1" dirty="0">
                <a:effectLst/>
              </a:rPr>
              <a:t> Student </a:t>
            </a:r>
            <a:r>
              <a:rPr lang="en-US" b="1" dirty="0" smtClean="0">
                <a:effectLst/>
              </a:rPr>
              <a:t>Transport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 smtClean="0">
                <a:effectLst/>
              </a:rPr>
              <a:t>Define </a:t>
            </a:r>
            <a:r>
              <a:rPr lang="en-US" b="1" dirty="0">
                <a:effectLst/>
              </a:rPr>
              <a:t>Bus Route</a:t>
            </a:r>
            <a:endParaRPr lang="en-US" b="1" dirty="0" smtClean="0">
              <a:effectLst/>
            </a:endParaRP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Select search parameters and click search button to get student list</a:t>
            </a: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Select bus route from the set bus route section and click on save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071" y="2256070"/>
            <a:ext cx="9367064" cy="44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028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486" y="27296"/>
            <a:ext cx="9905998" cy="91894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92D050"/>
                </a:solidFill>
              </a:rPr>
              <a:t>Q: Define bus/hostel fees for students</a:t>
            </a:r>
            <a:endParaRPr lang="en-IN" sz="24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73701"/>
            <a:ext cx="4270618" cy="481874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 </a:t>
            </a:r>
            <a:r>
              <a:rPr lang="en-US" b="1" dirty="0">
                <a:effectLst/>
              </a:rPr>
              <a:t>Admission &amp; Fee</a:t>
            </a:r>
            <a:r>
              <a:rPr lang="en-US" dirty="0">
                <a:effectLst/>
                <a:sym typeface="Wingdings" panose="05000000000000000000" pitchFamily="2" charset="2"/>
              </a:rPr>
              <a:t> </a:t>
            </a:r>
            <a:r>
              <a:rPr lang="en-US" b="1" dirty="0">
                <a:effectLst/>
              </a:rPr>
              <a:t> Student </a:t>
            </a:r>
            <a:r>
              <a:rPr lang="en-US" b="1" dirty="0" smtClean="0">
                <a:effectLst/>
              </a:rPr>
              <a:t>Transport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 smtClean="0">
                <a:effectLst/>
              </a:rPr>
              <a:t>Define </a:t>
            </a:r>
            <a:r>
              <a:rPr lang="en-US" b="1" dirty="0">
                <a:effectLst/>
              </a:rPr>
              <a:t>Transport Fee</a:t>
            </a:r>
            <a:endParaRPr lang="en-US" b="1" dirty="0" smtClean="0">
              <a:effectLst/>
            </a:endParaRPr>
          </a:p>
          <a:p>
            <a:pPr marL="457200" indent="-457200">
              <a:buFont typeface="+mj-lt"/>
              <a:buAutoNum type="arabicPeriod"/>
            </a:pPr>
            <a:r>
              <a:rPr lang="en-IN" b="1" dirty="0">
                <a:effectLst/>
              </a:rPr>
              <a:t>Select a student by entering student id and click </a:t>
            </a:r>
            <a:r>
              <a:rPr lang="en-IN" b="1" dirty="0" smtClean="0">
                <a:effectLst/>
              </a:rPr>
              <a:t>search button </a:t>
            </a:r>
            <a:r>
              <a:rPr lang="en-IN" b="1" dirty="0">
                <a:effectLst/>
              </a:rPr>
              <a:t>or select student from the dropdown</a:t>
            </a: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Enter the amount charged to a student in chargeable amount section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effectLst/>
              </a:rPr>
              <a:t>Check/Uncheck the check </a:t>
            </a:r>
            <a:r>
              <a:rPr lang="en-US" b="1" dirty="0" smtClean="0">
                <a:effectLst/>
              </a:rPr>
              <a:t>box to update fee details for full session and click submit button</a:t>
            </a:r>
            <a:endParaRPr lang="en-IN" b="1" dirty="0" smtClean="0">
              <a:effectLst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698" y="1542197"/>
            <a:ext cx="8016302" cy="515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971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486" y="27296"/>
            <a:ext cx="9905998" cy="91894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92D050"/>
                </a:solidFill>
              </a:rPr>
              <a:t>Q: Define Miscellaneous fees for students</a:t>
            </a:r>
            <a:endParaRPr lang="en-IN" sz="24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486" y="203338"/>
            <a:ext cx="10454185" cy="359044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 </a:t>
            </a:r>
            <a:r>
              <a:rPr lang="en-US" b="1" dirty="0">
                <a:effectLst/>
              </a:rPr>
              <a:t>Admission &amp; Fee</a:t>
            </a:r>
            <a:r>
              <a:rPr lang="en-US" dirty="0">
                <a:effectLst/>
                <a:sym typeface="Wingdings" panose="05000000000000000000" pitchFamily="2" charset="2"/>
              </a:rPr>
              <a:t> </a:t>
            </a:r>
            <a:r>
              <a:rPr lang="en-US" b="1" dirty="0">
                <a:effectLst/>
              </a:rPr>
              <a:t> Fee </a:t>
            </a:r>
            <a:r>
              <a:rPr lang="en-US" b="1" dirty="0" smtClean="0">
                <a:effectLst/>
              </a:rPr>
              <a:t>management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 smtClean="0">
                <a:effectLst/>
              </a:rPr>
              <a:t>Define </a:t>
            </a:r>
            <a:r>
              <a:rPr lang="en-US" b="1" dirty="0" err="1">
                <a:effectLst/>
              </a:rPr>
              <a:t>Misc</a:t>
            </a:r>
            <a:r>
              <a:rPr lang="en-US" b="1" dirty="0">
                <a:effectLst/>
              </a:rPr>
              <a:t> Fees</a:t>
            </a:r>
            <a:endParaRPr lang="en-US" b="1" dirty="0" smtClean="0">
              <a:effectLst/>
            </a:endParaRP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Select search parameters and click search button to get student list</a:t>
            </a: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Enter the amount charged to students in fee amount field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Tick the student checkbox to be charged and click generate </a:t>
            </a:r>
            <a:r>
              <a:rPr lang="en-US" b="1" dirty="0" err="1" smtClean="0">
                <a:effectLst/>
              </a:rPr>
              <a:t>misc</a:t>
            </a:r>
            <a:r>
              <a:rPr lang="en-US" b="1" dirty="0" smtClean="0">
                <a:effectLst/>
              </a:rPr>
              <a:t> fee button</a:t>
            </a:r>
            <a:endParaRPr lang="en-IN" b="1" dirty="0" smtClean="0"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223" y="3493530"/>
            <a:ext cx="9721638" cy="295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767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318" y="-40944"/>
            <a:ext cx="9905998" cy="91894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92D050"/>
                </a:solidFill>
              </a:rPr>
              <a:t>Q: receiving regular fee of students</a:t>
            </a:r>
            <a:endParaRPr lang="en-IN" sz="24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318" y="527957"/>
            <a:ext cx="10522423" cy="285668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 </a:t>
            </a:r>
            <a:r>
              <a:rPr lang="en-US" b="1" dirty="0">
                <a:effectLst/>
              </a:rPr>
              <a:t>Admission &amp; Fee</a:t>
            </a:r>
            <a:r>
              <a:rPr lang="en-US" dirty="0">
                <a:effectLst/>
                <a:sym typeface="Wingdings" panose="05000000000000000000" pitchFamily="2" charset="2"/>
              </a:rPr>
              <a:t> </a:t>
            </a:r>
            <a:r>
              <a:rPr lang="en-US" b="1" dirty="0">
                <a:effectLst/>
              </a:rPr>
              <a:t> Fee management</a:t>
            </a: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 smtClean="0">
                <a:effectLst/>
              </a:rPr>
              <a:t>Receive </a:t>
            </a:r>
            <a:r>
              <a:rPr lang="en-US" b="1" dirty="0">
                <a:effectLst/>
              </a:rPr>
              <a:t>Regular </a:t>
            </a:r>
            <a:r>
              <a:rPr lang="en-US" b="1" dirty="0" smtClean="0">
                <a:effectLst/>
              </a:rPr>
              <a:t>Fee</a:t>
            </a: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Select search parameters and payment mode and click show button to get a list of students or enter student id to get a particular student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92D050"/>
                </a:solidFill>
                <a:effectLst/>
              </a:rPr>
              <a:t>Delete Receipt: </a:t>
            </a:r>
            <a:r>
              <a:rPr lang="en-IN" b="1" dirty="0">
                <a:effectLst/>
              </a:rPr>
              <a:t>Select the required </a:t>
            </a:r>
            <a:r>
              <a:rPr lang="en-IN" b="1" dirty="0" smtClean="0">
                <a:effectLst/>
              </a:rPr>
              <a:t>checkbox</a:t>
            </a:r>
            <a:r>
              <a:rPr lang="en-US" b="1" dirty="0" smtClean="0">
                <a:effectLst/>
              </a:rPr>
              <a:t> and </a:t>
            </a:r>
            <a:r>
              <a:rPr lang="en-US" b="1" dirty="0">
                <a:effectLst/>
              </a:rPr>
              <a:t>click cancel selected receipt </a:t>
            </a:r>
            <a:r>
              <a:rPr lang="en-US" b="1" dirty="0" smtClean="0">
                <a:effectLst/>
              </a:rPr>
              <a:t>button</a:t>
            </a:r>
            <a:endParaRPr lang="en-IN" b="1" dirty="0" smtClean="0">
              <a:effectLst/>
            </a:endParaRP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solidFill>
                  <a:srgbClr val="92D050"/>
                </a:solidFill>
                <a:effectLst/>
              </a:rPr>
              <a:t>Receive Fee:</a:t>
            </a:r>
            <a:r>
              <a:rPr lang="en-IN" b="1" dirty="0" smtClean="0">
                <a:effectLst/>
              </a:rPr>
              <a:t> Select the required checkbox and click receive fee button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effectLst/>
              </a:rPr>
              <a:t>T</a:t>
            </a:r>
            <a:r>
              <a:rPr lang="en-US" b="1" dirty="0" smtClean="0">
                <a:effectLst/>
              </a:rPr>
              <a:t>he </a:t>
            </a:r>
            <a:r>
              <a:rPr lang="en-US" b="1" dirty="0">
                <a:effectLst/>
              </a:rPr>
              <a:t>page </a:t>
            </a:r>
            <a:r>
              <a:rPr lang="en-US" b="1" dirty="0" smtClean="0">
                <a:effectLst/>
              </a:rPr>
              <a:t>will be </a:t>
            </a:r>
            <a:r>
              <a:rPr lang="en-US" b="1" dirty="0">
                <a:effectLst/>
              </a:rPr>
              <a:t>redirected to the Receive Regular Fee entry </a:t>
            </a:r>
            <a:r>
              <a:rPr lang="en-US" b="1" dirty="0" smtClean="0">
                <a:effectLst/>
              </a:rPr>
              <a:t>page (</a:t>
            </a:r>
            <a:r>
              <a:rPr lang="en-US" b="1" dirty="0" err="1" smtClean="0">
                <a:effectLst/>
              </a:rPr>
              <a:t>contd</a:t>
            </a:r>
            <a:r>
              <a:rPr lang="en-US" b="1" dirty="0" smtClean="0">
                <a:effectLst/>
              </a:rPr>
              <a:t>…)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24" y="3717551"/>
            <a:ext cx="11897613" cy="29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462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70" y="-150128"/>
            <a:ext cx="9905998" cy="91894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92D050"/>
                </a:solidFill>
              </a:rPr>
              <a:t>Q: receiving regular fee from students (</a:t>
            </a:r>
            <a:r>
              <a:rPr lang="en-US" sz="2400" b="1" dirty="0" err="1" smtClean="0">
                <a:solidFill>
                  <a:srgbClr val="92D050"/>
                </a:solidFill>
              </a:rPr>
              <a:t>contd</a:t>
            </a:r>
            <a:r>
              <a:rPr lang="en-US" sz="2400" b="1" dirty="0" smtClean="0">
                <a:solidFill>
                  <a:srgbClr val="92D050"/>
                </a:solidFill>
              </a:rPr>
              <a:t>…)</a:t>
            </a:r>
            <a:endParaRPr lang="en-IN" sz="24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670" y="179005"/>
            <a:ext cx="10522423" cy="174533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en-US" b="1" dirty="0" smtClean="0">
                <a:effectLst/>
              </a:rPr>
              <a:t>Select or enter payment details accordingly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b="1" dirty="0">
                <a:effectLst/>
              </a:rPr>
              <a:t>After filling all fields </a:t>
            </a:r>
            <a:r>
              <a:rPr lang="en-US" b="1" dirty="0" smtClean="0">
                <a:effectLst/>
              </a:rPr>
              <a:t>carefully, </a:t>
            </a:r>
            <a:r>
              <a:rPr lang="en-US" b="1" dirty="0">
                <a:effectLst/>
              </a:rPr>
              <a:t>click on </a:t>
            </a:r>
            <a:r>
              <a:rPr lang="en-US" b="1" dirty="0" smtClean="0">
                <a:effectLst/>
              </a:rPr>
              <a:t>submit </a:t>
            </a:r>
            <a:r>
              <a:rPr lang="en-US" b="1" dirty="0">
                <a:effectLst/>
              </a:rPr>
              <a:t>button to generate the fee receipt</a:t>
            </a:r>
            <a:endParaRPr lang="en-IN" b="1" dirty="0" smtClean="0"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77" y="1583140"/>
            <a:ext cx="10776145" cy="527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986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70" y="-191072"/>
            <a:ext cx="9905998" cy="91894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92D050"/>
                </a:solidFill>
              </a:rPr>
              <a:t>Q: receiving Old dues before </a:t>
            </a:r>
            <a:r>
              <a:rPr lang="en-US" sz="2400" b="1" dirty="0" err="1" smtClean="0">
                <a:solidFill>
                  <a:srgbClr val="92D050"/>
                </a:solidFill>
              </a:rPr>
              <a:t>computerisation</a:t>
            </a:r>
            <a:endParaRPr lang="en-IN" sz="24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136" y="1783470"/>
            <a:ext cx="5368570" cy="4703869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 </a:t>
            </a:r>
            <a:r>
              <a:rPr lang="en-US" b="1" dirty="0">
                <a:effectLst/>
              </a:rPr>
              <a:t>Admission &amp; Fee</a:t>
            </a:r>
            <a:r>
              <a:rPr lang="en-US" dirty="0">
                <a:effectLst/>
                <a:sym typeface="Wingdings" panose="05000000000000000000" pitchFamily="2" charset="2"/>
              </a:rPr>
              <a:t> </a:t>
            </a:r>
            <a:r>
              <a:rPr lang="en-US" b="1" dirty="0">
                <a:effectLst/>
              </a:rPr>
              <a:t> Fee Management</a:t>
            </a:r>
            <a:r>
              <a:rPr lang="en-US" dirty="0">
                <a:effectLst/>
              </a:rPr>
              <a:t> </a:t>
            </a:r>
            <a:r>
              <a:rPr lang="en-US" dirty="0">
                <a:effectLst/>
                <a:sym typeface="Wingdings" panose="05000000000000000000" pitchFamily="2" charset="2"/>
              </a:rPr>
              <a:t></a:t>
            </a:r>
            <a:r>
              <a:rPr lang="en-US" b="1" dirty="0">
                <a:effectLst/>
              </a:rPr>
              <a:t>Receive Old </a:t>
            </a:r>
            <a:r>
              <a:rPr lang="en-US" b="1" dirty="0" smtClean="0">
                <a:effectLst/>
              </a:rPr>
              <a:t>dues</a:t>
            </a:r>
          </a:p>
          <a:p>
            <a:pPr marL="457200" indent="-457200">
              <a:buFont typeface="+mj-lt"/>
              <a:buAutoNum type="arabicPeriod"/>
            </a:pPr>
            <a:r>
              <a:rPr lang="en-IN" b="1" dirty="0">
                <a:effectLst/>
              </a:rPr>
              <a:t>Select search parameters and payment mode and click show </a:t>
            </a:r>
            <a:r>
              <a:rPr lang="en-IN" b="1" dirty="0" smtClean="0">
                <a:effectLst/>
              </a:rPr>
              <a:t>button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92D050"/>
                </a:solidFill>
                <a:effectLst/>
              </a:rPr>
              <a:t>Delete Receipt: </a:t>
            </a:r>
            <a:r>
              <a:rPr lang="en-IN" b="1" dirty="0">
                <a:effectLst/>
              </a:rPr>
              <a:t>Select required </a:t>
            </a:r>
            <a:r>
              <a:rPr lang="en-IN" b="1" dirty="0" smtClean="0">
                <a:effectLst/>
              </a:rPr>
              <a:t>checkbox and</a:t>
            </a:r>
            <a:r>
              <a:rPr lang="en-US" b="1" dirty="0" smtClean="0">
                <a:effectLst/>
              </a:rPr>
              <a:t> </a:t>
            </a:r>
            <a:r>
              <a:rPr lang="en-US" b="1" dirty="0">
                <a:effectLst/>
              </a:rPr>
              <a:t>click on cancel selected receipt </a:t>
            </a:r>
            <a:r>
              <a:rPr lang="en-US" b="1" dirty="0" smtClean="0">
                <a:effectLst/>
              </a:rPr>
              <a:t>button</a:t>
            </a:r>
            <a:endParaRPr lang="en-IN" b="1" dirty="0">
              <a:effectLst/>
            </a:endParaRPr>
          </a:p>
          <a:p>
            <a:pPr marL="457200" indent="-457200">
              <a:buFont typeface="+mj-lt"/>
              <a:buAutoNum type="arabicPeriod"/>
            </a:pPr>
            <a:r>
              <a:rPr lang="en-IN" b="1" dirty="0">
                <a:effectLst/>
              </a:rPr>
              <a:t>Select </a:t>
            </a:r>
            <a:r>
              <a:rPr lang="en-IN" b="1" dirty="0" smtClean="0">
                <a:effectLst/>
              </a:rPr>
              <a:t>required </a:t>
            </a:r>
            <a:r>
              <a:rPr lang="en-IN" b="1" dirty="0">
                <a:effectLst/>
              </a:rPr>
              <a:t>checkbox and click receive fee button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effectLst/>
              </a:rPr>
              <a:t>The page will be redirected to the Receive </a:t>
            </a:r>
            <a:r>
              <a:rPr lang="en-US" b="1" dirty="0" smtClean="0">
                <a:effectLst/>
              </a:rPr>
              <a:t>Old Dues Before </a:t>
            </a:r>
            <a:r>
              <a:rPr lang="en-US" b="1" dirty="0" err="1" smtClean="0">
                <a:effectLst/>
              </a:rPr>
              <a:t>Computerisation</a:t>
            </a:r>
            <a:r>
              <a:rPr lang="en-US" b="1" dirty="0" smtClean="0">
                <a:effectLst/>
              </a:rPr>
              <a:t> page</a:t>
            </a:r>
          </a:p>
          <a:p>
            <a:pPr marL="457200" indent="-457200">
              <a:buFont typeface="+mj-lt"/>
              <a:buAutoNum type="arabicPeriod"/>
            </a:pPr>
            <a:r>
              <a:rPr lang="en-IN" b="1" dirty="0">
                <a:effectLst/>
              </a:rPr>
              <a:t>Select a student by entering student id and click show button or select student from the </a:t>
            </a:r>
            <a:r>
              <a:rPr lang="en-IN" b="1" dirty="0" smtClean="0">
                <a:effectLst/>
              </a:rPr>
              <a:t>dropdown</a:t>
            </a:r>
            <a:endParaRPr lang="en-IN" b="1" dirty="0">
              <a:effectLst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After </a:t>
            </a:r>
            <a:r>
              <a:rPr lang="en-US" b="1" dirty="0">
                <a:effectLst/>
              </a:rPr>
              <a:t>filling </a:t>
            </a:r>
            <a:r>
              <a:rPr lang="en-US" b="1" dirty="0" smtClean="0">
                <a:effectLst/>
              </a:rPr>
              <a:t>payment details, </a:t>
            </a:r>
            <a:r>
              <a:rPr lang="en-US" b="1" dirty="0">
                <a:effectLst/>
              </a:rPr>
              <a:t>click on </a:t>
            </a:r>
            <a:r>
              <a:rPr lang="en-US" b="1" dirty="0" smtClean="0">
                <a:effectLst/>
              </a:rPr>
              <a:t>submit </a:t>
            </a:r>
            <a:r>
              <a:rPr lang="en-US" b="1" dirty="0">
                <a:effectLst/>
              </a:rPr>
              <a:t>button to generate the fee receipt</a:t>
            </a:r>
            <a:endParaRPr lang="en-IN" b="1" dirty="0" smtClean="0"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877" y="545911"/>
            <a:ext cx="10309061" cy="11966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5706" y="1951630"/>
            <a:ext cx="6358785" cy="433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099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446" y="106617"/>
            <a:ext cx="9905998" cy="918949"/>
          </a:xfrm>
        </p:spPr>
        <p:txBody>
          <a:bodyPr>
            <a:normAutofit/>
          </a:bodyPr>
          <a:lstStyle/>
          <a:p>
            <a:r>
              <a:rPr lang="en-IN" sz="2400" b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admission form stock entry</a:t>
            </a:r>
            <a:endParaRPr lang="en-IN" sz="2400" b="1" dirty="0">
              <a:solidFill>
                <a:srgbClr val="92D05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25" y="942798"/>
            <a:ext cx="6081003" cy="263167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 Admission &amp; Fee</a:t>
            </a:r>
            <a:r>
              <a:rPr lang="en-US" dirty="0">
                <a:effectLst/>
                <a:sym typeface="Wingdings" panose="05000000000000000000" pitchFamily="2" charset="2"/>
              </a:rPr>
              <a:t> </a:t>
            </a:r>
            <a:r>
              <a:rPr lang="en-US" b="1" dirty="0" smtClean="0">
                <a:effectLst/>
              </a:rPr>
              <a:t> Student </a:t>
            </a:r>
            <a:r>
              <a:rPr lang="en-US" b="1" dirty="0">
                <a:effectLst/>
              </a:rPr>
              <a:t>Admission</a:t>
            </a: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 smtClean="0">
                <a:effectLst/>
              </a:rPr>
              <a:t>Prospectus Stock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Now click Add New button to add admission form stock detail</a:t>
            </a:r>
            <a:endParaRPr lang="en-IN" dirty="0"/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Enter required details and click on submit button</a:t>
            </a:r>
            <a:endParaRPr lang="en-US" b="1" dirty="0" smtClean="0"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1128" y="1206902"/>
            <a:ext cx="5830114" cy="42296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671" y="3741354"/>
            <a:ext cx="4028571" cy="1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904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318" y="-68240"/>
            <a:ext cx="11291700" cy="91894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92D050"/>
                </a:solidFill>
              </a:rPr>
              <a:t>Q: Promotion of students to new class</a:t>
            </a:r>
            <a:endParaRPr lang="en-IN" sz="24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318" y="159463"/>
            <a:ext cx="10522423" cy="285668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 </a:t>
            </a:r>
            <a:r>
              <a:rPr lang="en-US" b="1" dirty="0">
                <a:effectLst/>
              </a:rPr>
              <a:t>Admission &amp; Fee</a:t>
            </a:r>
            <a:r>
              <a:rPr lang="en-US" dirty="0">
                <a:effectLst/>
                <a:sym typeface="Wingdings" panose="05000000000000000000" pitchFamily="2" charset="2"/>
              </a:rPr>
              <a:t> </a:t>
            </a:r>
            <a:r>
              <a:rPr lang="en-US" b="1" dirty="0">
                <a:effectLst/>
              </a:rPr>
              <a:t> Student Admission</a:t>
            </a: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 smtClean="0">
                <a:effectLst/>
              </a:rPr>
              <a:t>Class </a:t>
            </a:r>
            <a:r>
              <a:rPr lang="en-US" b="1" dirty="0">
                <a:effectLst/>
              </a:rPr>
              <a:t>Promotion</a:t>
            </a:r>
            <a:endParaRPr lang="en-US" b="1" dirty="0" smtClean="0">
              <a:effectLst/>
            </a:endParaRP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Select old session and class (new session and class will automatically appear)</a:t>
            </a: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After student list appears, Select required student checkbox and click promote button to promote students to next class or click detain button to detain students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318" y="2661313"/>
            <a:ext cx="11369248" cy="403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517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318" y="-68240"/>
            <a:ext cx="11291700" cy="91894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92D050"/>
                </a:solidFill>
              </a:rPr>
              <a:t>Q: Revert class Promotion of a student</a:t>
            </a:r>
            <a:endParaRPr lang="en-IN" sz="24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318" y="159463"/>
            <a:ext cx="10522423" cy="285668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 </a:t>
            </a:r>
            <a:r>
              <a:rPr lang="en-US" b="1" dirty="0">
                <a:effectLst/>
              </a:rPr>
              <a:t>Admission &amp; Fee</a:t>
            </a:r>
            <a:r>
              <a:rPr lang="en-US" dirty="0">
                <a:effectLst/>
                <a:sym typeface="Wingdings" panose="05000000000000000000" pitchFamily="2" charset="2"/>
              </a:rPr>
              <a:t> </a:t>
            </a:r>
            <a:r>
              <a:rPr lang="en-US" b="1" dirty="0">
                <a:effectLst/>
              </a:rPr>
              <a:t> Student Admission</a:t>
            </a: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 smtClean="0">
                <a:effectLst/>
                <a:sym typeface="Wingdings" panose="05000000000000000000" pitchFamily="2" charset="2"/>
              </a:rPr>
              <a:t>Revert </a:t>
            </a:r>
            <a:r>
              <a:rPr lang="en-US" b="1" dirty="0" smtClean="0">
                <a:effectLst/>
              </a:rPr>
              <a:t>Class </a:t>
            </a:r>
            <a:r>
              <a:rPr lang="en-US" b="1" dirty="0">
                <a:effectLst/>
              </a:rPr>
              <a:t>Promotion</a:t>
            </a:r>
            <a:endParaRPr lang="en-US" b="1" dirty="0" smtClean="0">
              <a:effectLst/>
            </a:endParaRPr>
          </a:p>
          <a:p>
            <a:pPr marL="457200" indent="-457200">
              <a:buFont typeface="+mj-lt"/>
              <a:buAutoNum type="arabicPeriod"/>
            </a:pPr>
            <a:r>
              <a:rPr lang="en-IN" b="1" dirty="0">
                <a:effectLst/>
              </a:rPr>
              <a:t>Select a student by entering student id and click show button or select student from the dropdown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After </a:t>
            </a:r>
            <a:r>
              <a:rPr lang="en-US" b="1" dirty="0">
                <a:effectLst/>
              </a:rPr>
              <a:t>getting confirm click on Revert button to revert the student promotion</a:t>
            </a:r>
            <a:endParaRPr lang="en-IN" b="1" dirty="0" smtClean="0">
              <a:effectLst/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682" y="3616657"/>
            <a:ext cx="10636607" cy="10781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1442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318" y="-68240"/>
            <a:ext cx="11291700" cy="91894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92D050"/>
                </a:solidFill>
              </a:rPr>
              <a:t>Q: Modify class of a student</a:t>
            </a:r>
            <a:endParaRPr lang="en-IN" sz="24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318" y="159463"/>
            <a:ext cx="10522423" cy="285668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 </a:t>
            </a:r>
            <a:r>
              <a:rPr lang="en-US" b="1" dirty="0">
                <a:effectLst/>
              </a:rPr>
              <a:t>Admission &amp; Fee</a:t>
            </a:r>
            <a:r>
              <a:rPr lang="en-US" dirty="0">
                <a:effectLst/>
                <a:sym typeface="Wingdings" panose="05000000000000000000" pitchFamily="2" charset="2"/>
              </a:rPr>
              <a:t> </a:t>
            </a:r>
            <a:r>
              <a:rPr lang="en-US" b="1" dirty="0">
                <a:effectLst/>
              </a:rPr>
              <a:t> Student Admission</a:t>
            </a: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>
                <a:effectLst/>
              </a:rPr>
              <a:t>Modify Student </a:t>
            </a:r>
            <a:r>
              <a:rPr lang="en-US" b="1" dirty="0" smtClean="0">
                <a:effectLst/>
              </a:rPr>
              <a:t>Class</a:t>
            </a: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Select details of the student and select new class to be assigned and then click submit button to change student class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61" y="3648070"/>
            <a:ext cx="11828571" cy="22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215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318" y="27294"/>
            <a:ext cx="11291700" cy="91894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92D050"/>
                </a:solidFill>
              </a:rPr>
              <a:t>Q: giving </a:t>
            </a:r>
            <a:r>
              <a:rPr lang="en-US" sz="2400" b="1" dirty="0" err="1" smtClean="0">
                <a:solidFill>
                  <a:srgbClr val="92D050"/>
                </a:solidFill>
              </a:rPr>
              <a:t>tc</a:t>
            </a:r>
            <a:r>
              <a:rPr lang="en-US" sz="2400" b="1" dirty="0" smtClean="0">
                <a:solidFill>
                  <a:srgbClr val="92D050"/>
                </a:solidFill>
              </a:rPr>
              <a:t> to students </a:t>
            </a:r>
            <a:r>
              <a:rPr lang="en-US" sz="2400" b="1" dirty="0" err="1" smtClean="0">
                <a:solidFill>
                  <a:srgbClr val="92D050"/>
                </a:solidFill>
              </a:rPr>
              <a:t>upto</a:t>
            </a:r>
            <a:r>
              <a:rPr lang="en-US" sz="2400" b="1" dirty="0" smtClean="0">
                <a:solidFill>
                  <a:srgbClr val="92D050"/>
                </a:solidFill>
              </a:rPr>
              <a:t> class 9</a:t>
            </a:r>
            <a:endParaRPr lang="en-IN" sz="24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318" y="1164610"/>
            <a:ext cx="4617945" cy="5468205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 </a:t>
            </a:r>
            <a:r>
              <a:rPr lang="en-US" b="1" dirty="0">
                <a:effectLst/>
              </a:rPr>
              <a:t>Admission &amp; Fee</a:t>
            </a:r>
            <a:r>
              <a:rPr lang="en-US" dirty="0">
                <a:effectLst/>
                <a:sym typeface="Wingdings" panose="05000000000000000000" pitchFamily="2" charset="2"/>
              </a:rPr>
              <a:t> </a:t>
            </a:r>
            <a:r>
              <a:rPr lang="en-US" b="1" dirty="0">
                <a:effectLst/>
              </a:rPr>
              <a:t> Student Admission</a:t>
            </a: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>
                <a:effectLst/>
              </a:rPr>
              <a:t>Modify Student </a:t>
            </a:r>
            <a:r>
              <a:rPr lang="en-US" b="1" dirty="0" smtClean="0">
                <a:effectLst/>
              </a:rPr>
              <a:t>Status</a:t>
            </a:r>
          </a:p>
          <a:p>
            <a:pPr marL="457200" indent="-457200">
              <a:buFont typeface="+mj-lt"/>
              <a:buAutoNum type="arabicPeriod"/>
            </a:pPr>
            <a:r>
              <a:rPr lang="en-IN" b="1" dirty="0">
                <a:effectLst/>
              </a:rPr>
              <a:t>Select a student by entering student id and click </a:t>
            </a:r>
            <a:r>
              <a:rPr lang="en-IN" b="1" dirty="0" smtClean="0">
                <a:effectLst/>
              </a:rPr>
              <a:t>search button </a:t>
            </a:r>
            <a:r>
              <a:rPr lang="en-IN" b="1" dirty="0">
                <a:effectLst/>
              </a:rPr>
              <a:t>or select student from the </a:t>
            </a:r>
            <a:r>
              <a:rPr lang="en-IN" b="1" dirty="0" smtClean="0">
                <a:effectLst/>
              </a:rPr>
              <a:t>dropdown</a:t>
            </a:r>
            <a:endParaRPr lang="en-US" b="1" dirty="0" smtClean="0">
              <a:effectLst/>
            </a:endParaRP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provide the status as TC from the dropdown and provide other details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In </a:t>
            </a:r>
            <a:r>
              <a:rPr lang="en-US" b="1" dirty="0">
                <a:effectLst/>
              </a:rPr>
              <a:t>case of any due is pending against a student, to receive all pending dues click on Receive Fee button and the page gets redirected to Receive Regular Fee </a:t>
            </a:r>
            <a:r>
              <a:rPr lang="en-US" b="1" dirty="0" smtClean="0">
                <a:effectLst/>
              </a:rPr>
              <a:t>page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>
                <a:effectLst/>
              </a:rPr>
              <a:t>Click on </a:t>
            </a:r>
            <a:r>
              <a:rPr lang="en-US" b="1" dirty="0" smtClean="0">
                <a:effectLst/>
              </a:rPr>
              <a:t>submit </a:t>
            </a:r>
            <a:r>
              <a:rPr lang="en-US" b="1" dirty="0">
                <a:effectLst/>
              </a:rPr>
              <a:t>button to save the modified student status.</a:t>
            </a:r>
            <a:endParaRPr lang="en-IN" b="1" dirty="0">
              <a:effectLst/>
            </a:endParaRPr>
          </a:p>
          <a:p>
            <a:pPr marL="457200" indent="-457200">
              <a:buFont typeface="+mj-lt"/>
              <a:buAutoNum type="arabicPeriod"/>
            </a:pPr>
            <a:endParaRPr lang="en-IN" b="1" dirty="0" smtClean="0"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4263" y="1041777"/>
            <a:ext cx="6986123" cy="560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235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318" y="27296"/>
            <a:ext cx="11291700" cy="91894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92D050"/>
                </a:solidFill>
              </a:rPr>
              <a:t>Q: giving </a:t>
            </a:r>
            <a:r>
              <a:rPr lang="en-US" sz="2400" b="1" dirty="0" err="1" smtClean="0">
                <a:solidFill>
                  <a:srgbClr val="92D050"/>
                </a:solidFill>
              </a:rPr>
              <a:t>passout</a:t>
            </a:r>
            <a:r>
              <a:rPr lang="en-US" sz="2400" b="1" dirty="0" smtClean="0">
                <a:solidFill>
                  <a:srgbClr val="92D050"/>
                </a:solidFill>
              </a:rPr>
              <a:t> status for class x</a:t>
            </a:r>
            <a:endParaRPr lang="en-IN" sz="24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318" y="850709"/>
            <a:ext cx="4617945" cy="5792554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 </a:t>
            </a:r>
            <a:r>
              <a:rPr lang="en-US" b="1" dirty="0">
                <a:effectLst/>
              </a:rPr>
              <a:t>Admission &amp; Fee</a:t>
            </a:r>
            <a:r>
              <a:rPr lang="en-US" dirty="0">
                <a:effectLst/>
                <a:sym typeface="Wingdings" panose="05000000000000000000" pitchFamily="2" charset="2"/>
              </a:rPr>
              <a:t> </a:t>
            </a:r>
            <a:r>
              <a:rPr lang="en-US" b="1" dirty="0">
                <a:effectLst/>
              </a:rPr>
              <a:t> Student Admission</a:t>
            </a: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>
                <a:effectLst/>
              </a:rPr>
              <a:t>Modify Student Status</a:t>
            </a:r>
            <a:endParaRPr lang="en-US" b="1" dirty="0" smtClean="0">
              <a:effectLst/>
            </a:endParaRPr>
          </a:p>
          <a:p>
            <a:pPr marL="457200" indent="-457200">
              <a:buFont typeface="+mj-lt"/>
              <a:buAutoNum type="arabicPeriod"/>
            </a:pPr>
            <a:r>
              <a:rPr lang="en-IN" b="1" dirty="0">
                <a:effectLst/>
              </a:rPr>
              <a:t>Select a student by entering student id and click search button or select student from the dropdown</a:t>
            </a:r>
            <a:endParaRPr lang="en-US" b="1" dirty="0">
              <a:effectLst/>
            </a:endParaRPr>
          </a:p>
          <a:p>
            <a:pPr marL="457200" indent="-457200">
              <a:buFont typeface="+mj-lt"/>
              <a:buAutoNum type="arabicPeriod"/>
            </a:pPr>
            <a:r>
              <a:rPr lang="en-IN" b="1" dirty="0">
                <a:effectLst/>
              </a:rPr>
              <a:t>provide the status as </a:t>
            </a:r>
            <a:r>
              <a:rPr lang="en-IN" b="1" dirty="0" smtClean="0">
                <a:effectLst/>
              </a:rPr>
              <a:t>PASSED </a:t>
            </a:r>
            <a:r>
              <a:rPr lang="en-IN" b="1" dirty="0">
                <a:effectLst/>
              </a:rPr>
              <a:t>from the dropdown and provide other details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In </a:t>
            </a:r>
            <a:r>
              <a:rPr lang="en-US" b="1" dirty="0">
                <a:effectLst/>
              </a:rPr>
              <a:t>case of any due is pending against a student, to receive all pending dues click on Receive Fee button and the page gets redirected to Receive Regular Fee </a:t>
            </a:r>
            <a:r>
              <a:rPr lang="en-US" b="1" dirty="0" smtClean="0">
                <a:effectLst/>
              </a:rPr>
              <a:t>page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>
                <a:effectLst/>
              </a:rPr>
              <a:t>Click on </a:t>
            </a:r>
            <a:r>
              <a:rPr lang="en-US" b="1" dirty="0" smtClean="0">
                <a:effectLst/>
              </a:rPr>
              <a:t>submit </a:t>
            </a:r>
            <a:r>
              <a:rPr lang="en-US" b="1" dirty="0">
                <a:effectLst/>
              </a:rPr>
              <a:t>button to save the modified student status.</a:t>
            </a:r>
            <a:endParaRPr lang="en-IN" b="1" dirty="0">
              <a:effectLst/>
            </a:endParaRPr>
          </a:p>
          <a:p>
            <a:pPr marL="457200" indent="-457200">
              <a:buFont typeface="+mj-lt"/>
              <a:buAutoNum type="arabicPeriod"/>
            </a:pPr>
            <a:endParaRPr lang="en-IN" b="1" dirty="0" smtClean="0"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4263" y="850709"/>
            <a:ext cx="6986123" cy="560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39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69" y="-3471"/>
            <a:ext cx="11291700" cy="91894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92D050"/>
                </a:solidFill>
              </a:rPr>
              <a:t>Q: to get </a:t>
            </a:r>
            <a:r>
              <a:rPr lang="en-US" sz="2400" b="1" dirty="0" smtClean="0">
                <a:solidFill>
                  <a:srgbClr val="92D050"/>
                </a:solidFill>
                <a:effectLst/>
              </a:rPr>
              <a:t>Prospectus </a:t>
            </a:r>
            <a:r>
              <a:rPr lang="en-US" sz="2400" b="1" dirty="0">
                <a:solidFill>
                  <a:srgbClr val="92D050"/>
                </a:solidFill>
                <a:effectLst/>
              </a:rPr>
              <a:t>Stock </a:t>
            </a:r>
            <a:r>
              <a:rPr lang="en-US" sz="2400" b="1" dirty="0" smtClean="0">
                <a:solidFill>
                  <a:srgbClr val="92D050"/>
                </a:solidFill>
                <a:effectLst/>
              </a:rPr>
              <a:t>Position report</a:t>
            </a:r>
            <a:endParaRPr lang="en-IN" sz="24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669" y="723331"/>
            <a:ext cx="9936022" cy="161043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 </a:t>
            </a:r>
            <a:r>
              <a:rPr lang="en-US" b="1" dirty="0">
                <a:effectLst/>
              </a:rPr>
              <a:t>Admission &amp; Fee</a:t>
            </a:r>
            <a:r>
              <a:rPr lang="en-US" dirty="0">
                <a:effectLst/>
                <a:sym typeface="Wingdings" panose="05000000000000000000" pitchFamily="2" charset="2"/>
              </a:rPr>
              <a:t> </a:t>
            </a:r>
            <a:r>
              <a:rPr lang="en-US" b="1" dirty="0">
                <a:effectLst/>
              </a:rPr>
              <a:t> Reports</a:t>
            </a:r>
            <a:r>
              <a:rPr lang="en-US" dirty="0" smtClean="0">
                <a:effectLst/>
              </a:rPr>
              <a:t>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 smtClean="0">
                <a:effectLst/>
              </a:rPr>
              <a:t>Prospectus </a:t>
            </a:r>
            <a:r>
              <a:rPr lang="en-US" b="1" dirty="0">
                <a:effectLst/>
              </a:rPr>
              <a:t>stock received</a:t>
            </a:r>
            <a:endParaRPr lang="en-US" b="1" dirty="0" smtClean="0">
              <a:effectLst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Select search parameters and click show button </a:t>
            </a:r>
            <a:r>
              <a:rPr lang="en-US" b="1" dirty="0">
                <a:effectLst/>
              </a:rPr>
              <a:t>to view prospectus stock </a:t>
            </a:r>
            <a:r>
              <a:rPr lang="en-US" b="1" dirty="0" smtClean="0">
                <a:effectLst/>
              </a:rPr>
              <a:t>position</a:t>
            </a:r>
            <a:endParaRPr lang="en-IN" b="1" dirty="0">
              <a:effectLst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947" y="3128809"/>
            <a:ext cx="9657143" cy="23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887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1" y="-181970"/>
            <a:ext cx="11291700" cy="91894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92D050"/>
                </a:solidFill>
              </a:rPr>
              <a:t>Q: </a:t>
            </a:r>
            <a:r>
              <a:rPr lang="en-US" sz="2400" b="1" dirty="0">
                <a:solidFill>
                  <a:srgbClr val="92D050"/>
                </a:solidFill>
              </a:rPr>
              <a:t>to get </a:t>
            </a:r>
            <a:r>
              <a:rPr lang="en-US" sz="2400" b="1" dirty="0" smtClean="0">
                <a:solidFill>
                  <a:srgbClr val="92D050"/>
                </a:solidFill>
                <a:effectLst/>
              </a:rPr>
              <a:t>Prospectus </a:t>
            </a:r>
            <a:r>
              <a:rPr lang="en-US" sz="2400" b="1" dirty="0">
                <a:solidFill>
                  <a:srgbClr val="92D050"/>
                </a:solidFill>
                <a:effectLst/>
              </a:rPr>
              <a:t>sale </a:t>
            </a:r>
            <a:r>
              <a:rPr lang="en-US" sz="2400" b="1" dirty="0" smtClean="0">
                <a:solidFill>
                  <a:srgbClr val="92D050"/>
                </a:solidFill>
                <a:effectLst/>
              </a:rPr>
              <a:t>report</a:t>
            </a:r>
            <a:endParaRPr lang="en-IN" sz="24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021" y="332096"/>
            <a:ext cx="10814030" cy="204716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 </a:t>
            </a:r>
            <a:r>
              <a:rPr lang="en-US" b="1" dirty="0">
                <a:effectLst/>
              </a:rPr>
              <a:t>Admission &amp; Fee</a:t>
            </a:r>
            <a:r>
              <a:rPr lang="en-US" dirty="0">
                <a:effectLst/>
                <a:sym typeface="Wingdings" panose="05000000000000000000" pitchFamily="2" charset="2"/>
              </a:rPr>
              <a:t> </a:t>
            </a:r>
            <a:r>
              <a:rPr lang="en-US" b="1" dirty="0">
                <a:effectLst/>
              </a:rPr>
              <a:t> Reports</a:t>
            </a:r>
            <a:r>
              <a:rPr lang="en-US" dirty="0" smtClean="0">
                <a:effectLst/>
              </a:rPr>
              <a:t>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>
                <a:effectLst/>
              </a:rPr>
              <a:t>Prospectus sale details</a:t>
            </a:r>
            <a:endParaRPr lang="en-US" b="1" dirty="0" smtClean="0">
              <a:effectLst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Select search parameters and click show button </a:t>
            </a:r>
            <a:r>
              <a:rPr lang="en-US" b="1" dirty="0">
                <a:effectLst/>
              </a:rPr>
              <a:t>to </a:t>
            </a:r>
            <a:r>
              <a:rPr lang="en-US" b="1" dirty="0" smtClean="0">
                <a:effectLst/>
              </a:rPr>
              <a:t>get the report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>
                <a:solidFill>
                  <a:srgbClr val="92D050"/>
                </a:solidFill>
                <a:effectLst/>
              </a:rPr>
              <a:t>Export to excel: </a:t>
            </a:r>
            <a:r>
              <a:rPr lang="en-US" b="1" dirty="0" smtClean="0">
                <a:effectLst/>
              </a:rPr>
              <a:t>Click on export to excel button to export </a:t>
            </a:r>
            <a:r>
              <a:rPr lang="en-US" b="1" dirty="0">
                <a:effectLst/>
              </a:rPr>
              <a:t>the report to an excel </a:t>
            </a:r>
            <a:r>
              <a:rPr lang="en-US" b="1" dirty="0" smtClean="0">
                <a:effectLst/>
              </a:rPr>
              <a:t>file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92D050"/>
                </a:solidFill>
                <a:effectLst/>
              </a:rPr>
              <a:t>Print: </a:t>
            </a:r>
            <a:r>
              <a:rPr lang="en-US" b="1" dirty="0" smtClean="0">
                <a:effectLst/>
              </a:rPr>
              <a:t>Click on </a:t>
            </a:r>
            <a:r>
              <a:rPr lang="en-US" b="1" dirty="0">
                <a:effectLst/>
              </a:rPr>
              <a:t>print button </a:t>
            </a:r>
            <a:r>
              <a:rPr lang="en-US" b="1" dirty="0" smtClean="0">
                <a:effectLst/>
              </a:rPr>
              <a:t>to print </a:t>
            </a:r>
            <a:r>
              <a:rPr lang="en-US" b="1" dirty="0">
                <a:effectLst/>
              </a:rPr>
              <a:t>the report</a:t>
            </a:r>
            <a:endParaRPr lang="en-IN" b="1" dirty="0">
              <a:effectLst/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313" y="2245056"/>
            <a:ext cx="11025116" cy="46265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0457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69" y="-221839"/>
            <a:ext cx="11291700" cy="91894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92D050"/>
                </a:solidFill>
              </a:rPr>
              <a:t>Q: </a:t>
            </a:r>
            <a:r>
              <a:rPr lang="en-US" sz="2400" b="1" dirty="0">
                <a:solidFill>
                  <a:srgbClr val="92D050"/>
                </a:solidFill>
              </a:rPr>
              <a:t>to get Student </a:t>
            </a:r>
            <a:r>
              <a:rPr lang="en-US" sz="2400" b="1" dirty="0" smtClean="0">
                <a:solidFill>
                  <a:srgbClr val="92D050"/>
                </a:solidFill>
              </a:rPr>
              <a:t>Details</a:t>
            </a:r>
            <a:endParaRPr lang="en-IN" sz="24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668" y="409433"/>
            <a:ext cx="10732143" cy="161043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 </a:t>
            </a:r>
            <a:r>
              <a:rPr lang="en-US" b="1" dirty="0">
                <a:effectLst/>
              </a:rPr>
              <a:t>Admission &amp; Fee</a:t>
            </a:r>
            <a:r>
              <a:rPr lang="en-US" dirty="0">
                <a:effectLst/>
                <a:sym typeface="Wingdings" panose="05000000000000000000" pitchFamily="2" charset="2"/>
              </a:rPr>
              <a:t> </a:t>
            </a:r>
            <a:r>
              <a:rPr lang="en-US" b="1" dirty="0">
                <a:effectLst/>
              </a:rPr>
              <a:t> Reports</a:t>
            </a:r>
            <a:r>
              <a:rPr lang="en-US" dirty="0" smtClean="0">
                <a:effectLst/>
              </a:rPr>
              <a:t>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>
                <a:effectLst/>
              </a:rPr>
              <a:t>Student Details</a:t>
            </a:r>
            <a:endParaRPr lang="en-US" b="1" dirty="0" smtClean="0">
              <a:effectLst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IN" b="1" dirty="0">
                <a:effectLst/>
              </a:rPr>
              <a:t>Select search parameters and click </a:t>
            </a:r>
            <a:r>
              <a:rPr lang="en-IN" b="1" dirty="0" smtClean="0">
                <a:effectLst/>
              </a:rPr>
              <a:t>search button</a:t>
            </a:r>
            <a:endParaRPr lang="en-US" b="1" dirty="0">
              <a:effectLst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b="1" dirty="0">
                <a:solidFill>
                  <a:srgbClr val="92D050"/>
                </a:solidFill>
                <a:effectLst/>
              </a:rPr>
              <a:t>Export to excel: </a:t>
            </a:r>
            <a:r>
              <a:rPr lang="en-US" b="1" dirty="0" smtClean="0">
                <a:effectLst/>
              </a:rPr>
              <a:t>Click </a:t>
            </a:r>
            <a:r>
              <a:rPr lang="en-US" b="1" dirty="0">
                <a:effectLst/>
              </a:rPr>
              <a:t>on export to excel button to export the report to an excel </a:t>
            </a:r>
            <a:r>
              <a:rPr lang="en-US" b="1" dirty="0" smtClean="0">
                <a:effectLst/>
              </a:rPr>
              <a:t>file</a:t>
            </a:r>
            <a:endParaRPr lang="en-US" b="1" dirty="0"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090" y="1978308"/>
            <a:ext cx="10742857" cy="48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139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69" y="-71711"/>
            <a:ext cx="11291700" cy="91894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92D050"/>
                </a:solidFill>
              </a:rPr>
              <a:t>Q: </a:t>
            </a:r>
            <a:r>
              <a:rPr lang="en-US" sz="2400" b="1" dirty="0">
                <a:solidFill>
                  <a:srgbClr val="92D050"/>
                </a:solidFill>
              </a:rPr>
              <a:t>to get </a:t>
            </a:r>
            <a:r>
              <a:rPr lang="en-US" sz="2400" b="1" dirty="0" smtClean="0">
                <a:solidFill>
                  <a:srgbClr val="92D050"/>
                </a:solidFill>
                <a:effectLst/>
              </a:rPr>
              <a:t>Admission </a:t>
            </a:r>
            <a:r>
              <a:rPr lang="en-US" sz="2400" b="1" dirty="0">
                <a:solidFill>
                  <a:srgbClr val="92D050"/>
                </a:solidFill>
                <a:effectLst/>
              </a:rPr>
              <a:t>Summary</a:t>
            </a:r>
            <a:endParaRPr lang="en-IN" sz="24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669" y="723330"/>
            <a:ext cx="9936022" cy="2006221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 </a:t>
            </a:r>
            <a:r>
              <a:rPr lang="en-US" b="1" dirty="0">
                <a:effectLst/>
              </a:rPr>
              <a:t>Admission &amp; Fee</a:t>
            </a:r>
            <a:r>
              <a:rPr lang="en-US" dirty="0">
                <a:effectLst/>
                <a:sym typeface="Wingdings" panose="05000000000000000000" pitchFamily="2" charset="2"/>
              </a:rPr>
              <a:t> </a:t>
            </a:r>
            <a:r>
              <a:rPr lang="en-US" b="1" dirty="0">
                <a:effectLst/>
              </a:rPr>
              <a:t> Reports</a:t>
            </a:r>
            <a:r>
              <a:rPr lang="en-US" dirty="0" smtClean="0">
                <a:effectLst/>
              </a:rPr>
              <a:t>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>
                <a:effectLst/>
              </a:rPr>
              <a:t>Student Admission Status</a:t>
            </a:r>
            <a:endParaRPr lang="en-US" b="1" dirty="0" smtClean="0">
              <a:effectLst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Select </a:t>
            </a:r>
            <a:r>
              <a:rPr lang="en-IN" b="1" dirty="0">
                <a:effectLst/>
              </a:rPr>
              <a:t>search parameters and click show button </a:t>
            </a:r>
            <a:r>
              <a:rPr lang="en-US" b="1" dirty="0">
                <a:effectLst/>
              </a:rPr>
              <a:t>to get the report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>
                <a:solidFill>
                  <a:srgbClr val="92D050"/>
                </a:solidFill>
                <a:effectLst/>
              </a:rPr>
              <a:t>Export to excel: </a:t>
            </a:r>
            <a:r>
              <a:rPr lang="en-US" b="1" dirty="0" smtClean="0">
                <a:effectLst/>
              </a:rPr>
              <a:t>Click </a:t>
            </a:r>
            <a:r>
              <a:rPr lang="en-US" b="1" dirty="0">
                <a:effectLst/>
              </a:rPr>
              <a:t>on export to excel button to export the report to an excel file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92D050"/>
                </a:solidFill>
                <a:effectLst/>
              </a:rPr>
              <a:t>Print: </a:t>
            </a:r>
            <a:r>
              <a:rPr lang="en-US" b="1" dirty="0" smtClean="0">
                <a:effectLst/>
              </a:rPr>
              <a:t>Click </a:t>
            </a:r>
            <a:r>
              <a:rPr lang="en-US" b="1" dirty="0">
                <a:effectLst/>
              </a:rPr>
              <a:t>on print button to print the report</a:t>
            </a:r>
            <a:endParaRPr lang="en-IN" b="1" dirty="0"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328" y="2914828"/>
            <a:ext cx="9952381" cy="2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795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69" y="-71711"/>
            <a:ext cx="11291700" cy="91894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92D050"/>
                </a:solidFill>
              </a:rPr>
              <a:t>Q: </a:t>
            </a:r>
            <a:r>
              <a:rPr lang="en-US" sz="2400" b="1" dirty="0">
                <a:solidFill>
                  <a:srgbClr val="92D050"/>
                </a:solidFill>
              </a:rPr>
              <a:t>to get </a:t>
            </a:r>
            <a:r>
              <a:rPr lang="en-US" sz="2400" b="1" dirty="0" smtClean="0">
                <a:solidFill>
                  <a:srgbClr val="92D050"/>
                </a:solidFill>
                <a:effectLst/>
              </a:rPr>
              <a:t>Session/Class </a:t>
            </a:r>
            <a:r>
              <a:rPr lang="en-US" sz="2400" b="1" dirty="0">
                <a:solidFill>
                  <a:srgbClr val="92D050"/>
                </a:solidFill>
                <a:effectLst/>
              </a:rPr>
              <a:t>wise Fee </a:t>
            </a:r>
            <a:r>
              <a:rPr lang="en-US" sz="2400" b="1" dirty="0" smtClean="0">
                <a:solidFill>
                  <a:srgbClr val="92D050"/>
                </a:solidFill>
                <a:effectLst/>
              </a:rPr>
              <a:t>report</a:t>
            </a:r>
            <a:endParaRPr lang="en-IN" sz="24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669" y="847237"/>
            <a:ext cx="9936022" cy="2168917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 </a:t>
            </a:r>
            <a:r>
              <a:rPr lang="en-US" b="1" dirty="0">
                <a:effectLst/>
              </a:rPr>
              <a:t>Admission &amp; Fee</a:t>
            </a:r>
            <a:r>
              <a:rPr lang="en-US" dirty="0">
                <a:effectLst/>
                <a:sym typeface="Wingdings" panose="05000000000000000000" pitchFamily="2" charset="2"/>
              </a:rPr>
              <a:t> </a:t>
            </a:r>
            <a:r>
              <a:rPr lang="en-US" b="1" dirty="0">
                <a:effectLst/>
              </a:rPr>
              <a:t> Reports</a:t>
            </a:r>
            <a:r>
              <a:rPr lang="en-US" dirty="0" smtClean="0">
                <a:effectLst/>
              </a:rPr>
              <a:t>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>
                <a:effectLst/>
              </a:rPr>
              <a:t>Student Fee Status</a:t>
            </a:r>
            <a:endParaRPr lang="en-US" b="1" dirty="0" smtClean="0">
              <a:effectLst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IN" b="1" dirty="0">
                <a:effectLst/>
              </a:rPr>
              <a:t>Select search parameters and click show button </a:t>
            </a:r>
            <a:r>
              <a:rPr lang="en-US" b="1" dirty="0">
                <a:effectLst/>
              </a:rPr>
              <a:t>to get the report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>
                <a:solidFill>
                  <a:srgbClr val="92D050"/>
                </a:solidFill>
                <a:effectLst/>
              </a:rPr>
              <a:t>Export to excel: </a:t>
            </a:r>
            <a:r>
              <a:rPr lang="en-US" b="1" dirty="0" smtClean="0">
                <a:effectLst/>
              </a:rPr>
              <a:t>Click </a:t>
            </a:r>
            <a:r>
              <a:rPr lang="en-US" b="1" dirty="0">
                <a:effectLst/>
              </a:rPr>
              <a:t>on export to excel button to export the report to an excel file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92D050"/>
                </a:solidFill>
                <a:effectLst/>
              </a:rPr>
              <a:t>Print: </a:t>
            </a:r>
            <a:r>
              <a:rPr lang="en-US" b="1" dirty="0" smtClean="0">
                <a:effectLst/>
              </a:rPr>
              <a:t>Click </a:t>
            </a:r>
            <a:r>
              <a:rPr lang="en-US" b="1" dirty="0">
                <a:effectLst/>
              </a:rPr>
              <a:t>on print button to print the </a:t>
            </a:r>
            <a:r>
              <a:rPr lang="en-US" b="1" dirty="0" smtClean="0">
                <a:effectLst/>
              </a:rPr>
              <a:t>report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>
                <a:effectLst/>
              </a:rPr>
              <a:t>Click on link available under Previous Year Due column to view previous year due fee details of a respective student(s</a:t>
            </a:r>
            <a:r>
              <a:rPr lang="en-US" b="1" dirty="0" smtClean="0">
                <a:effectLst/>
              </a:rPr>
              <a:t>), </a:t>
            </a:r>
            <a:r>
              <a:rPr lang="en-US" b="1" dirty="0">
                <a:effectLst/>
              </a:rPr>
              <a:t>a typical screen is shown </a:t>
            </a:r>
            <a:r>
              <a:rPr lang="en-US" b="1" dirty="0" smtClean="0">
                <a:effectLst/>
              </a:rPr>
              <a:t>in next slide (</a:t>
            </a:r>
            <a:r>
              <a:rPr lang="en-US" b="1" dirty="0" err="1" smtClean="0">
                <a:effectLst/>
              </a:rPr>
              <a:t>contd</a:t>
            </a:r>
            <a:r>
              <a:rPr lang="en-US" b="1" dirty="0" smtClean="0">
                <a:effectLst/>
              </a:rPr>
              <a:t>…) </a:t>
            </a:r>
            <a:endParaRPr lang="en-IN" b="1" dirty="0">
              <a:effectLst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12" y="3210704"/>
            <a:ext cx="12064621" cy="18253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3804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446" y="97238"/>
            <a:ext cx="9905998" cy="918949"/>
          </a:xfrm>
        </p:spPr>
        <p:txBody>
          <a:bodyPr>
            <a:normAutofit/>
          </a:bodyPr>
          <a:lstStyle/>
          <a:p>
            <a:r>
              <a:rPr lang="en-IN" sz="2400" b="1" dirty="0" smtClean="0">
                <a:solidFill>
                  <a:srgbClr val="92D050"/>
                </a:solidFill>
              </a:rPr>
              <a:t>Q: to view admission form stock list</a:t>
            </a:r>
            <a:endParaRPr lang="en-IN" sz="24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831" y="1016187"/>
            <a:ext cx="3812724" cy="507242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 </a:t>
            </a:r>
            <a:r>
              <a:rPr lang="en-US" b="1" dirty="0">
                <a:effectLst/>
              </a:rPr>
              <a:t>Admission &amp; Fee</a:t>
            </a:r>
            <a:r>
              <a:rPr lang="en-US" dirty="0">
                <a:effectLst/>
                <a:sym typeface="Wingdings" panose="05000000000000000000" pitchFamily="2" charset="2"/>
              </a:rPr>
              <a:t> </a:t>
            </a:r>
            <a:r>
              <a:rPr lang="en-US" b="1" dirty="0">
                <a:effectLst/>
              </a:rPr>
              <a:t> Student Admission</a:t>
            </a:r>
            <a:r>
              <a:rPr lang="en-US" dirty="0">
                <a:effectLst/>
              </a:rPr>
              <a:t> </a:t>
            </a:r>
            <a:r>
              <a:rPr lang="en-US" dirty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>
                <a:effectLst/>
              </a:rPr>
              <a:t>Prospectus Stock </a:t>
            </a:r>
            <a:endParaRPr lang="en-US" b="1" dirty="0" smtClean="0">
              <a:effectLst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92D050"/>
                </a:solidFill>
                <a:effectLst/>
              </a:rPr>
              <a:t>VIEW: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 </a:t>
            </a:r>
            <a:r>
              <a:rPr lang="en-US" b="1" dirty="0" smtClean="0">
                <a:effectLst/>
              </a:rPr>
              <a:t>Select search parameters and click show button to get required stock list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92D050"/>
                </a:solidFill>
                <a:effectLst/>
              </a:rPr>
              <a:t>EDIT:</a:t>
            </a:r>
            <a:r>
              <a:rPr lang="en-US" b="1" dirty="0" smtClean="0">
                <a:effectLst/>
              </a:rPr>
              <a:t> Click on edit from action column to change some details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92D050"/>
                </a:solidFill>
                <a:effectLst/>
              </a:rPr>
              <a:t>DELETE:</a:t>
            </a:r>
            <a:r>
              <a:rPr lang="en-US" b="1" dirty="0" smtClean="0">
                <a:effectLst/>
              </a:rPr>
              <a:t> Select required checkbox to be  deleted and click on delete button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554" y="1218868"/>
            <a:ext cx="8261446" cy="486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234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699" y="887103"/>
            <a:ext cx="7909907" cy="51315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1370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69" y="-71711"/>
            <a:ext cx="11291700" cy="91894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92D050"/>
                </a:solidFill>
              </a:rPr>
              <a:t>Q: </a:t>
            </a:r>
            <a:r>
              <a:rPr lang="en-US" sz="2400" b="1" dirty="0">
                <a:solidFill>
                  <a:srgbClr val="92D050"/>
                </a:solidFill>
              </a:rPr>
              <a:t>to get </a:t>
            </a:r>
            <a:r>
              <a:rPr lang="en-US" sz="2400" b="1" dirty="0" smtClean="0">
                <a:solidFill>
                  <a:srgbClr val="92D050"/>
                </a:solidFill>
                <a:effectLst/>
              </a:rPr>
              <a:t>Component wise </a:t>
            </a:r>
            <a:r>
              <a:rPr lang="en-US" sz="2400" b="1" dirty="0">
                <a:solidFill>
                  <a:srgbClr val="92D050"/>
                </a:solidFill>
                <a:effectLst/>
              </a:rPr>
              <a:t>Collection Report</a:t>
            </a:r>
            <a:endParaRPr lang="en-IN" sz="24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84997"/>
            <a:ext cx="3512024" cy="481083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 </a:t>
            </a:r>
            <a:r>
              <a:rPr lang="en-US" b="1" dirty="0">
                <a:effectLst/>
              </a:rPr>
              <a:t>Admission &amp; Fee</a:t>
            </a:r>
            <a:r>
              <a:rPr lang="en-US" dirty="0">
                <a:effectLst/>
                <a:sym typeface="Wingdings" panose="05000000000000000000" pitchFamily="2" charset="2"/>
              </a:rPr>
              <a:t> </a:t>
            </a:r>
            <a:r>
              <a:rPr lang="en-US" b="1" dirty="0">
                <a:effectLst/>
              </a:rPr>
              <a:t> Reports</a:t>
            </a:r>
            <a:r>
              <a:rPr lang="en-US" dirty="0" smtClean="0">
                <a:effectLst/>
              </a:rPr>
              <a:t>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 smtClean="0">
                <a:effectLst/>
              </a:rPr>
              <a:t>Component wise </a:t>
            </a:r>
            <a:r>
              <a:rPr lang="en-US" b="1" dirty="0">
                <a:effectLst/>
              </a:rPr>
              <a:t>Collection </a:t>
            </a:r>
            <a:r>
              <a:rPr lang="en-US" b="1" dirty="0" smtClean="0">
                <a:effectLst/>
              </a:rPr>
              <a:t>Report</a:t>
            </a: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Select </a:t>
            </a:r>
            <a:r>
              <a:rPr lang="en-IN" b="1" dirty="0">
                <a:effectLst/>
              </a:rPr>
              <a:t>search parameters and click show button </a:t>
            </a:r>
            <a:r>
              <a:rPr lang="en-US" b="1" dirty="0">
                <a:effectLst/>
              </a:rPr>
              <a:t>to get the report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92D050"/>
                </a:solidFill>
                <a:effectLst/>
              </a:rPr>
              <a:t>Print:</a:t>
            </a:r>
            <a:r>
              <a:rPr lang="en-US" b="1" dirty="0" smtClean="0">
                <a:effectLst/>
              </a:rPr>
              <a:t> Click </a:t>
            </a:r>
            <a:r>
              <a:rPr lang="en-US" b="1" dirty="0">
                <a:effectLst/>
              </a:rPr>
              <a:t>on print button to print the </a:t>
            </a:r>
            <a:r>
              <a:rPr lang="en-US" b="1" dirty="0" smtClean="0">
                <a:effectLst/>
              </a:rPr>
              <a:t>report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>
                <a:effectLst/>
              </a:rPr>
              <a:t>Click on show outstanding </a:t>
            </a:r>
            <a:r>
              <a:rPr lang="en-US" b="1" dirty="0" smtClean="0">
                <a:effectLst/>
              </a:rPr>
              <a:t>amount button to get outstanding amount (</a:t>
            </a:r>
            <a:r>
              <a:rPr lang="en-US" b="1" dirty="0" err="1" smtClean="0">
                <a:effectLst/>
              </a:rPr>
              <a:t>contd</a:t>
            </a:r>
            <a:r>
              <a:rPr lang="en-US" b="1" dirty="0" smtClean="0">
                <a:effectLst/>
              </a:rPr>
              <a:t>…)</a:t>
            </a:r>
            <a:endParaRPr lang="en-IN" b="1" dirty="0">
              <a:effectLst/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2024" y="1084997"/>
            <a:ext cx="8679976" cy="5773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8987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69" y="-71711"/>
            <a:ext cx="11291700" cy="91894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92D050"/>
                </a:solidFill>
              </a:rPr>
              <a:t>Q: </a:t>
            </a:r>
            <a:r>
              <a:rPr lang="en-US" sz="2400" b="1" dirty="0">
                <a:solidFill>
                  <a:srgbClr val="92D050"/>
                </a:solidFill>
              </a:rPr>
              <a:t>to get </a:t>
            </a:r>
            <a:r>
              <a:rPr lang="en-US" sz="2400" b="1" dirty="0" smtClean="0">
                <a:solidFill>
                  <a:srgbClr val="92D050"/>
                </a:solidFill>
                <a:effectLst/>
              </a:rPr>
              <a:t>Component wise </a:t>
            </a:r>
            <a:r>
              <a:rPr lang="en-US" sz="2400" b="1" dirty="0">
                <a:solidFill>
                  <a:srgbClr val="92D050"/>
                </a:solidFill>
                <a:effectLst/>
              </a:rPr>
              <a:t>Collection </a:t>
            </a:r>
            <a:r>
              <a:rPr lang="en-US" sz="2400" b="1" dirty="0" smtClean="0">
                <a:solidFill>
                  <a:srgbClr val="92D050"/>
                </a:solidFill>
                <a:effectLst/>
              </a:rPr>
              <a:t>Report (</a:t>
            </a:r>
            <a:r>
              <a:rPr lang="en-US" sz="2400" b="1" dirty="0" err="1" smtClean="0">
                <a:solidFill>
                  <a:srgbClr val="92D050"/>
                </a:solidFill>
                <a:effectLst/>
              </a:rPr>
              <a:t>contd</a:t>
            </a:r>
            <a:r>
              <a:rPr lang="en-US" sz="2400" b="1" dirty="0" smtClean="0">
                <a:solidFill>
                  <a:srgbClr val="92D050"/>
                </a:solidFill>
                <a:effectLst/>
              </a:rPr>
              <a:t>…)</a:t>
            </a:r>
            <a:endParaRPr lang="en-IN" sz="24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84997"/>
            <a:ext cx="3994999" cy="28182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IN" b="1" dirty="0" smtClean="0">
                <a:effectLst/>
              </a:rPr>
              <a:t>Select </a:t>
            </a:r>
            <a:r>
              <a:rPr lang="en-IN" b="1" dirty="0">
                <a:effectLst/>
              </a:rPr>
              <a:t>search parameters and click show button </a:t>
            </a:r>
            <a:r>
              <a:rPr lang="en-US" b="1" dirty="0">
                <a:effectLst/>
              </a:rPr>
              <a:t>to get the report</a:t>
            </a:r>
          </a:p>
          <a:p>
            <a:pPr marL="457200" lvl="0" indent="-457200">
              <a:buFont typeface="+mj-lt"/>
              <a:buAutoNum type="arabicPeriod" startAt="5"/>
            </a:pPr>
            <a:r>
              <a:rPr lang="en-US" b="1" dirty="0" smtClean="0">
                <a:solidFill>
                  <a:srgbClr val="92D050"/>
                </a:solidFill>
                <a:effectLst/>
              </a:rPr>
              <a:t>Print: </a:t>
            </a:r>
            <a:r>
              <a:rPr lang="en-US" b="1" dirty="0" smtClean="0">
                <a:effectLst/>
              </a:rPr>
              <a:t>Click </a:t>
            </a:r>
            <a:r>
              <a:rPr lang="en-US" b="1" dirty="0">
                <a:effectLst/>
              </a:rPr>
              <a:t>on print button to print the </a:t>
            </a:r>
            <a:r>
              <a:rPr lang="en-US" b="1" dirty="0" smtClean="0">
                <a:effectLst/>
              </a:rPr>
              <a:t>report</a:t>
            </a:r>
          </a:p>
          <a:p>
            <a:pPr marL="457200" lvl="0" indent="-457200">
              <a:buFont typeface="+mj-lt"/>
              <a:buAutoNum type="arabicPeriod" startAt="5"/>
            </a:pPr>
            <a:r>
              <a:rPr lang="en-US" b="1" dirty="0" smtClean="0">
                <a:solidFill>
                  <a:srgbClr val="92D050"/>
                </a:solidFill>
                <a:effectLst/>
              </a:rPr>
              <a:t>Back:</a:t>
            </a:r>
            <a:r>
              <a:rPr lang="en-US" b="1" dirty="0" smtClean="0">
                <a:effectLst/>
              </a:rPr>
              <a:t> Click on back </a:t>
            </a:r>
            <a:r>
              <a:rPr lang="en-US" b="1" dirty="0">
                <a:effectLst/>
              </a:rPr>
              <a:t>button </a:t>
            </a:r>
            <a:r>
              <a:rPr lang="en-US" b="1" dirty="0" smtClean="0">
                <a:effectLst/>
              </a:rPr>
              <a:t>to go back to the previous form</a:t>
            </a:r>
            <a:endParaRPr lang="en-IN" b="1" dirty="0"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4999" y="1084997"/>
            <a:ext cx="8083384" cy="421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097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69" y="-71711"/>
            <a:ext cx="11291700" cy="91894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92D050"/>
                </a:solidFill>
              </a:rPr>
              <a:t>Q: </a:t>
            </a:r>
            <a:r>
              <a:rPr lang="en-US" sz="2400" b="1" dirty="0">
                <a:solidFill>
                  <a:srgbClr val="92D050"/>
                </a:solidFill>
              </a:rPr>
              <a:t>to get </a:t>
            </a:r>
            <a:r>
              <a:rPr lang="en-US" sz="2400" b="1" dirty="0" smtClean="0">
                <a:solidFill>
                  <a:srgbClr val="92D050"/>
                </a:solidFill>
                <a:effectLst/>
              </a:rPr>
              <a:t>Estimation Report</a:t>
            </a:r>
            <a:endParaRPr lang="en-IN" sz="24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669" y="738056"/>
            <a:ext cx="9936022" cy="1610436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 </a:t>
            </a:r>
            <a:r>
              <a:rPr lang="en-US" b="1" dirty="0">
                <a:effectLst/>
              </a:rPr>
              <a:t>Admission &amp; Fee</a:t>
            </a:r>
            <a:r>
              <a:rPr lang="en-US" dirty="0">
                <a:effectLst/>
                <a:sym typeface="Wingdings" panose="05000000000000000000" pitchFamily="2" charset="2"/>
              </a:rPr>
              <a:t> </a:t>
            </a:r>
            <a:r>
              <a:rPr lang="en-US" b="1" dirty="0">
                <a:effectLst/>
              </a:rPr>
              <a:t> Reports</a:t>
            </a:r>
            <a:r>
              <a:rPr lang="en-US" dirty="0" smtClean="0">
                <a:effectLst/>
              </a:rPr>
              <a:t>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>
                <a:effectLst/>
              </a:rPr>
              <a:t>Estimation Report</a:t>
            </a:r>
            <a:endParaRPr lang="en-US" b="1" dirty="0" smtClean="0">
              <a:effectLst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IN" b="1" dirty="0">
                <a:effectLst/>
              </a:rPr>
              <a:t>Select </a:t>
            </a:r>
            <a:r>
              <a:rPr lang="en-IN" b="1" dirty="0" smtClean="0">
                <a:effectLst/>
              </a:rPr>
              <a:t>session year from dropdown and </a:t>
            </a:r>
            <a:r>
              <a:rPr lang="en-IN" b="1" dirty="0">
                <a:effectLst/>
              </a:rPr>
              <a:t>click show button </a:t>
            </a:r>
            <a:r>
              <a:rPr lang="en-US" b="1" dirty="0">
                <a:effectLst/>
              </a:rPr>
              <a:t>to get the report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>
                <a:solidFill>
                  <a:srgbClr val="92D050"/>
                </a:solidFill>
                <a:effectLst/>
              </a:rPr>
              <a:t>Export to excel: </a:t>
            </a:r>
            <a:r>
              <a:rPr lang="en-US" b="1" dirty="0" smtClean="0">
                <a:effectLst/>
              </a:rPr>
              <a:t>Click </a:t>
            </a:r>
            <a:r>
              <a:rPr lang="en-US" b="1" dirty="0">
                <a:effectLst/>
              </a:rPr>
              <a:t>on export to excel button to export the report to an excel file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92D050"/>
                </a:solidFill>
                <a:effectLst/>
              </a:rPr>
              <a:t>Print: </a:t>
            </a:r>
            <a:r>
              <a:rPr lang="en-US" b="1" dirty="0" smtClean="0">
                <a:effectLst/>
              </a:rPr>
              <a:t>Click </a:t>
            </a:r>
            <a:r>
              <a:rPr lang="en-US" b="1" dirty="0">
                <a:effectLst/>
              </a:rPr>
              <a:t>on print button to print the report</a:t>
            </a:r>
            <a:endParaRPr lang="en-IN" b="1" dirty="0">
              <a:effectLst/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6048" y="2531660"/>
            <a:ext cx="9184942" cy="43126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0828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69" y="-139951"/>
            <a:ext cx="11291700" cy="91894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92D050"/>
                </a:solidFill>
              </a:rPr>
              <a:t>Q: </a:t>
            </a:r>
            <a:r>
              <a:rPr lang="en-US" sz="2400" b="1" dirty="0">
                <a:solidFill>
                  <a:srgbClr val="92D050"/>
                </a:solidFill>
              </a:rPr>
              <a:t>to get </a:t>
            </a:r>
            <a:r>
              <a:rPr lang="en-US" sz="2400" b="1" dirty="0" smtClean="0">
                <a:solidFill>
                  <a:srgbClr val="92D050"/>
                </a:solidFill>
                <a:effectLst/>
              </a:rPr>
              <a:t>Daily </a:t>
            </a:r>
            <a:r>
              <a:rPr lang="en-US" sz="2400" b="1" dirty="0">
                <a:solidFill>
                  <a:srgbClr val="92D050"/>
                </a:solidFill>
                <a:effectLst/>
              </a:rPr>
              <a:t>Collection Report (DCR)</a:t>
            </a:r>
            <a:endParaRPr lang="en-IN" sz="24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669" y="560630"/>
            <a:ext cx="9936022" cy="1610436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 </a:t>
            </a:r>
            <a:r>
              <a:rPr lang="en-US" b="1" dirty="0">
                <a:effectLst/>
              </a:rPr>
              <a:t>Admission &amp; Fee</a:t>
            </a:r>
            <a:r>
              <a:rPr lang="en-US" dirty="0">
                <a:effectLst/>
                <a:sym typeface="Wingdings" panose="05000000000000000000" pitchFamily="2" charset="2"/>
              </a:rPr>
              <a:t> </a:t>
            </a:r>
            <a:r>
              <a:rPr lang="en-US" b="1" dirty="0">
                <a:effectLst/>
              </a:rPr>
              <a:t> Reports</a:t>
            </a:r>
            <a:r>
              <a:rPr lang="en-US" dirty="0" smtClean="0">
                <a:effectLst/>
              </a:rPr>
              <a:t>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>
                <a:effectLst/>
              </a:rPr>
              <a:t>Daily Collection Report</a:t>
            </a:r>
            <a:endParaRPr lang="en-US" b="1" dirty="0" smtClean="0">
              <a:effectLst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IN" b="1" dirty="0">
                <a:effectLst/>
              </a:rPr>
              <a:t>Select search parameters and click show button </a:t>
            </a:r>
            <a:r>
              <a:rPr lang="en-US" b="1" dirty="0">
                <a:effectLst/>
              </a:rPr>
              <a:t>to get the report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>
                <a:solidFill>
                  <a:srgbClr val="92D050"/>
                </a:solidFill>
                <a:effectLst/>
              </a:rPr>
              <a:t>Export to excel: </a:t>
            </a:r>
            <a:r>
              <a:rPr lang="en-US" b="1" dirty="0" smtClean="0">
                <a:effectLst/>
              </a:rPr>
              <a:t>Click </a:t>
            </a:r>
            <a:r>
              <a:rPr lang="en-US" b="1" dirty="0">
                <a:effectLst/>
              </a:rPr>
              <a:t>on export to excel button to export the report to an excel file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92D050"/>
                </a:solidFill>
                <a:effectLst/>
              </a:rPr>
              <a:t>Print: </a:t>
            </a:r>
            <a:r>
              <a:rPr lang="en-US" b="1" dirty="0" smtClean="0">
                <a:effectLst/>
              </a:rPr>
              <a:t>Click </a:t>
            </a:r>
            <a:r>
              <a:rPr lang="en-US" b="1" dirty="0">
                <a:effectLst/>
              </a:rPr>
              <a:t>on print button to print the </a:t>
            </a:r>
            <a:r>
              <a:rPr lang="en-US" b="1" dirty="0" smtClean="0">
                <a:effectLst/>
              </a:rPr>
              <a:t>report    (</a:t>
            </a:r>
            <a:r>
              <a:rPr lang="en-US" b="1" dirty="0" err="1" smtClean="0">
                <a:effectLst/>
              </a:rPr>
              <a:t>contd</a:t>
            </a:r>
            <a:r>
              <a:rPr lang="en-US" b="1" dirty="0" smtClean="0">
                <a:effectLst/>
              </a:rPr>
              <a:t>…)</a:t>
            </a:r>
            <a:endParaRPr lang="en-IN" b="1" dirty="0"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69" y="2152836"/>
            <a:ext cx="11216445" cy="470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349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69" y="-139951"/>
            <a:ext cx="11291700" cy="918949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92D050"/>
                </a:solidFill>
              </a:rPr>
              <a:t>Q: to get </a:t>
            </a:r>
            <a:r>
              <a:rPr lang="en-US" sz="2400" b="1" dirty="0">
                <a:solidFill>
                  <a:srgbClr val="92D050"/>
                </a:solidFill>
                <a:effectLst/>
              </a:rPr>
              <a:t>Daily Collection Report (DCR</a:t>
            </a:r>
            <a:r>
              <a:rPr lang="en-US" sz="2400" b="1" dirty="0" smtClean="0">
                <a:solidFill>
                  <a:srgbClr val="92D050"/>
                </a:solidFill>
                <a:effectLst/>
              </a:rPr>
              <a:t>) (</a:t>
            </a:r>
            <a:r>
              <a:rPr lang="en-US" sz="2400" b="1" dirty="0" err="1" smtClean="0">
                <a:solidFill>
                  <a:srgbClr val="92D050"/>
                </a:solidFill>
                <a:effectLst/>
              </a:rPr>
              <a:t>contd</a:t>
            </a:r>
            <a:r>
              <a:rPr lang="en-US" sz="2400" b="1" dirty="0" smtClean="0">
                <a:solidFill>
                  <a:srgbClr val="92D050"/>
                </a:solidFill>
                <a:effectLst/>
              </a:rPr>
              <a:t>…)</a:t>
            </a:r>
            <a:endParaRPr lang="en-IN" sz="24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669" y="766426"/>
            <a:ext cx="9936022" cy="1610436"/>
          </a:xfrm>
        </p:spPr>
        <p:txBody>
          <a:bodyPr>
            <a:normAutofit fontScale="92500" lnSpcReduction="10000"/>
          </a:bodyPr>
          <a:lstStyle/>
          <a:p>
            <a:pPr marL="457200" lvl="0" indent="-457200">
              <a:buFont typeface="+mj-lt"/>
              <a:buAutoNum type="arabicPeriod" startAt="5"/>
            </a:pPr>
            <a:r>
              <a:rPr lang="en-US" b="1" dirty="0">
                <a:effectLst/>
              </a:rPr>
              <a:t>Click on Show Cancelled Receipt button to view all cancelled receipt</a:t>
            </a:r>
            <a:endParaRPr lang="en-IN" b="1" dirty="0">
              <a:effectLst/>
            </a:endParaRPr>
          </a:p>
          <a:p>
            <a:pPr marL="457200" lvl="0" indent="-457200">
              <a:buFont typeface="+mj-lt"/>
              <a:buAutoNum type="arabicPeriod" startAt="5"/>
            </a:pPr>
            <a:r>
              <a:rPr lang="en-IN" b="1" dirty="0" smtClean="0">
                <a:effectLst/>
              </a:rPr>
              <a:t>Select </a:t>
            </a:r>
            <a:r>
              <a:rPr lang="en-IN" b="1" dirty="0">
                <a:effectLst/>
              </a:rPr>
              <a:t>search parameters and click show button </a:t>
            </a:r>
            <a:r>
              <a:rPr lang="en-US" b="1" dirty="0">
                <a:effectLst/>
              </a:rPr>
              <a:t>to get the report</a:t>
            </a:r>
          </a:p>
          <a:p>
            <a:pPr marL="457200" lvl="0" indent="-457200">
              <a:buFont typeface="+mj-lt"/>
              <a:buAutoNum type="arabicPeriod" startAt="5"/>
            </a:pPr>
            <a:r>
              <a:rPr lang="en-US" b="1" dirty="0">
                <a:solidFill>
                  <a:srgbClr val="92D050"/>
                </a:solidFill>
                <a:effectLst/>
              </a:rPr>
              <a:t>Export to excel: </a:t>
            </a:r>
            <a:r>
              <a:rPr lang="en-US" b="1" dirty="0" smtClean="0">
                <a:effectLst/>
              </a:rPr>
              <a:t>Click </a:t>
            </a:r>
            <a:r>
              <a:rPr lang="en-US" b="1" dirty="0">
                <a:effectLst/>
              </a:rPr>
              <a:t>on export to excel button to export the report to an excel file</a:t>
            </a:r>
          </a:p>
          <a:p>
            <a:pPr marL="457200" lvl="0" indent="-457200">
              <a:buFont typeface="+mj-lt"/>
              <a:buAutoNum type="arabicPeriod" startAt="5"/>
            </a:pPr>
            <a:r>
              <a:rPr lang="en-US" b="1" dirty="0" smtClean="0">
                <a:solidFill>
                  <a:srgbClr val="92D050"/>
                </a:solidFill>
                <a:effectLst/>
              </a:rPr>
              <a:t>Print: </a:t>
            </a:r>
            <a:r>
              <a:rPr lang="en-US" b="1" dirty="0" smtClean="0">
                <a:effectLst/>
              </a:rPr>
              <a:t>Click </a:t>
            </a:r>
            <a:r>
              <a:rPr lang="en-US" b="1" dirty="0">
                <a:effectLst/>
              </a:rPr>
              <a:t>on print button to print the report</a:t>
            </a:r>
            <a:endParaRPr lang="en-IN" b="1" dirty="0"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281" y="4372286"/>
            <a:ext cx="10190476" cy="24857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519" y="2618955"/>
            <a:ext cx="5400000" cy="15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404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69" y="-71711"/>
            <a:ext cx="11291700" cy="91894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92D050"/>
                </a:solidFill>
              </a:rPr>
              <a:t>Q: </a:t>
            </a:r>
            <a:r>
              <a:rPr lang="en-US" sz="2400" b="1" dirty="0">
                <a:solidFill>
                  <a:srgbClr val="92D050"/>
                </a:solidFill>
              </a:rPr>
              <a:t>to get </a:t>
            </a:r>
            <a:r>
              <a:rPr lang="en-US" sz="2400" b="1" dirty="0" smtClean="0">
                <a:solidFill>
                  <a:srgbClr val="92D050"/>
                </a:solidFill>
                <a:effectLst/>
              </a:rPr>
              <a:t>Monthly </a:t>
            </a:r>
            <a:r>
              <a:rPr lang="en-US" sz="2400" b="1" dirty="0">
                <a:solidFill>
                  <a:srgbClr val="92D050"/>
                </a:solidFill>
                <a:effectLst/>
              </a:rPr>
              <a:t>Collection Report (MCR)</a:t>
            </a:r>
            <a:endParaRPr lang="en-IN" sz="24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19775"/>
            <a:ext cx="4048838" cy="483130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 </a:t>
            </a:r>
            <a:r>
              <a:rPr lang="en-US" b="1" dirty="0">
                <a:effectLst/>
              </a:rPr>
              <a:t>Admission &amp; Fee</a:t>
            </a:r>
            <a:r>
              <a:rPr lang="en-US" dirty="0">
                <a:effectLst/>
                <a:sym typeface="Wingdings" panose="05000000000000000000" pitchFamily="2" charset="2"/>
              </a:rPr>
              <a:t> </a:t>
            </a:r>
            <a:r>
              <a:rPr lang="en-US" b="1" dirty="0">
                <a:effectLst/>
              </a:rPr>
              <a:t> Reports</a:t>
            </a:r>
            <a:r>
              <a:rPr lang="en-US" dirty="0" smtClean="0">
                <a:effectLst/>
              </a:rPr>
              <a:t>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>
                <a:effectLst/>
              </a:rPr>
              <a:t>Monthly Collection </a:t>
            </a:r>
            <a:r>
              <a:rPr lang="en-US" b="1" dirty="0" smtClean="0">
                <a:effectLst/>
              </a:rPr>
              <a:t>Report</a:t>
            </a: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Select </a:t>
            </a:r>
            <a:r>
              <a:rPr lang="en-IN" b="1" dirty="0">
                <a:effectLst/>
              </a:rPr>
              <a:t>search parameters and click show button </a:t>
            </a:r>
            <a:r>
              <a:rPr lang="en-US" b="1" dirty="0">
                <a:effectLst/>
              </a:rPr>
              <a:t>to get the report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>
                <a:solidFill>
                  <a:srgbClr val="92D050"/>
                </a:solidFill>
                <a:effectLst/>
              </a:rPr>
              <a:t>Export to excel: </a:t>
            </a:r>
            <a:r>
              <a:rPr lang="en-US" b="1" dirty="0" smtClean="0">
                <a:effectLst/>
              </a:rPr>
              <a:t>Click </a:t>
            </a:r>
            <a:r>
              <a:rPr lang="en-US" b="1" dirty="0">
                <a:effectLst/>
              </a:rPr>
              <a:t>on export to excel button to export the report to an excel file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92D050"/>
                </a:solidFill>
                <a:effectLst/>
              </a:rPr>
              <a:t>Print: </a:t>
            </a:r>
            <a:r>
              <a:rPr lang="en-US" b="1" dirty="0" smtClean="0">
                <a:effectLst/>
              </a:rPr>
              <a:t>Click </a:t>
            </a:r>
            <a:r>
              <a:rPr lang="en-US" b="1" dirty="0">
                <a:effectLst/>
              </a:rPr>
              <a:t>on print button to print the </a:t>
            </a:r>
            <a:r>
              <a:rPr lang="en-US" b="1" dirty="0" smtClean="0">
                <a:effectLst/>
              </a:rPr>
              <a:t>report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8839" y="1129291"/>
            <a:ext cx="8074923" cy="54443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3754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69" y="-71711"/>
            <a:ext cx="11291700" cy="918949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92D050"/>
                </a:solidFill>
              </a:rPr>
              <a:t>Q to get </a:t>
            </a:r>
            <a:r>
              <a:rPr lang="en-US" sz="2400" b="1" dirty="0" smtClean="0">
                <a:solidFill>
                  <a:srgbClr val="92D050"/>
                </a:solidFill>
                <a:effectLst/>
              </a:rPr>
              <a:t>Bus </a:t>
            </a:r>
            <a:r>
              <a:rPr lang="en-US" sz="2400" b="1" dirty="0">
                <a:solidFill>
                  <a:srgbClr val="92D050"/>
                </a:solidFill>
                <a:effectLst/>
              </a:rPr>
              <a:t>Fee (MCR)</a:t>
            </a:r>
            <a:r>
              <a:rPr lang="en-US" sz="2400" b="1" dirty="0" smtClean="0">
                <a:solidFill>
                  <a:srgbClr val="92D050"/>
                </a:solidFill>
                <a:effectLst/>
              </a:rPr>
              <a:t> Report</a:t>
            </a:r>
            <a:endParaRPr lang="en-IN" sz="24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60719"/>
            <a:ext cx="3678990" cy="336537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 </a:t>
            </a:r>
            <a:r>
              <a:rPr lang="en-US" b="1" dirty="0">
                <a:effectLst/>
              </a:rPr>
              <a:t>Admission &amp; Fee</a:t>
            </a:r>
            <a:r>
              <a:rPr lang="en-US" dirty="0">
                <a:effectLst/>
                <a:sym typeface="Wingdings" panose="05000000000000000000" pitchFamily="2" charset="2"/>
              </a:rPr>
              <a:t> </a:t>
            </a:r>
            <a:r>
              <a:rPr lang="en-US" b="1" dirty="0">
                <a:effectLst/>
              </a:rPr>
              <a:t> Reports</a:t>
            </a:r>
            <a:r>
              <a:rPr lang="en-US" dirty="0" smtClean="0">
                <a:effectLst/>
              </a:rPr>
              <a:t>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>
                <a:effectLst/>
              </a:rPr>
              <a:t>Bus Fee(MCR</a:t>
            </a:r>
            <a:r>
              <a:rPr lang="en-US" b="1" dirty="0" smtClean="0">
                <a:effectLst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Select </a:t>
            </a:r>
            <a:r>
              <a:rPr lang="en-IN" b="1" dirty="0">
                <a:effectLst/>
              </a:rPr>
              <a:t>search parameters and click show button </a:t>
            </a:r>
            <a:r>
              <a:rPr lang="en-US" b="1" dirty="0">
                <a:effectLst/>
              </a:rPr>
              <a:t>to get the report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92D050"/>
                </a:solidFill>
                <a:effectLst/>
              </a:rPr>
              <a:t>Print: </a:t>
            </a:r>
            <a:r>
              <a:rPr lang="en-US" b="1" dirty="0" smtClean="0">
                <a:effectLst/>
              </a:rPr>
              <a:t>Click </a:t>
            </a:r>
            <a:r>
              <a:rPr lang="en-US" b="1" dirty="0">
                <a:effectLst/>
              </a:rPr>
              <a:t>on print button to print the report</a:t>
            </a:r>
            <a:endParaRPr lang="en-IN" b="1" dirty="0"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990" y="1120069"/>
            <a:ext cx="8485714" cy="5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615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69" y="-71711"/>
            <a:ext cx="11291700" cy="91894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92D050"/>
                </a:solidFill>
              </a:rPr>
              <a:t>Q: </a:t>
            </a:r>
            <a:r>
              <a:rPr lang="en-US" sz="2400" b="1" dirty="0">
                <a:solidFill>
                  <a:srgbClr val="92D050"/>
                </a:solidFill>
              </a:rPr>
              <a:t>to get </a:t>
            </a:r>
            <a:r>
              <a:rPr lang="en-US" sz="2400" b="1" dirty="0" smtClean="0">
                <a:solidFill>
                  <a:srgbClr val="92D050"/>
                </a:solidFill>
                <a:effectLst/>
              </a:rPr>
              <a:t>Fee </a:t>
            </a:r>
            <a:r>
              <a:rPr lang="en-US" sz="2400" b="1" dirty="0">
                <a:solidFill>
                  <a:srgbClr val="92D050"/>
                </a:solidFill>
                <a:effectLst/>
              </a:rPr>
              <a:t>Collection Report</a:t>
            </a:r>
            <a:endParaRPr lang="en-IN" sz="24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669" y="847238"/>
            <a:ext cx="9936022" cy="1610436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 </a:t>
            </a:r>
            <a:r>
              <a:rPr lang="en-US" b="1" dirty="0">
                <a:effectLst/>
              </a:rPr>
              <a:t>Admission &amp; Fee</a:t>
            </a:r>
            <a:r>
              <a:rPr lang="en-US" dirty="0">
                <a:effectLst/>
                <a:sym typeface="Wingdings" panose="05000000000000000000" pitchFamily="2" charset="2"/>
              </a:rPr>
              <a:t> </a:t>
            </a:r>
            <a:r>
              <a:rPr lang="en-US" b="1" dirty="0">
                <a:effectLst/>
              </a:rPr>
              <a:t> Reports</a:t>
            </a:r>
            <a:r>
              <a:rPr lang="en-US" dirty="0" smtClean="0">
                <a:effectLst/>
              </a:rPr>
              <a:t>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>
                <a:effectLst/>
              </a:rPr>
              <a:t>Fee Collection Report</a:t>
            </a:r>
            <a:endParaRPr lang="en-US" b="1" dirty="0" smtClean="0">
              <a:effectLst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IN" b="1" dirty="0">
                <a:effectLst/>
              </a:rPr>
              <a:t>Select search parameters and click show button </a:t>
            </a:r>
            <a:r>
              <a:rPr lang="en-US" b="1" dirty="0">
                <a:effectLst/>
              </a:rPr>
              <a:t>to get the report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>
                <a:solidFill>
                  <a:srgbClr val="92D050"/>
                </a:solidFill>
                <a:effectLst/>
              </a:rPr>
              <a:t>Export to excel: </a:t>
            </a:r>
            <a:r>
              <a:rPr lang="en-US" b="1" dirty="0" smtClean="0">
                <a:effectLst/>
              </a:rPr>
              <a:t>Click </a:t>
            </a:r>
            <a:r>
              <a:rPr lang="en-US" b="1" dirty="0">
                <a:effectLst/>
              </a:rPr>
              <a:t>on export to excel button to export the report to an excel file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92D050"/>
                </a:solidFill>
                <a:effectLst/>
              </a:rPr>
              <a:t>Print: </a:t>
            </a:r>
            <a:r>
              <a:rPr lang="en-US" b="1" dirty="0" smtClean="0">
                <a:effectLst/>
              </a:rPr>
              <a:t>Click </a:t>
            </a:r>
            <a:r>
              <a:rPr lang="en-US" b="1" dirty="0">
                <a:effectLst/>
              </a:rPr>
              <a:t>on print button to print the report</a:t>
            </a:r>
            <a:endParaRPr lang="en-IN" b="1" dirty="0"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88" y="3029803"/>
            <a:ext cx="11352381" cy="338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792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69" y="-71711"/>
            <a:ext cx="11291700" cy="91894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92D050"/>
                </a:solidFill>
              </a:rPr>
              <a:t>Q: </a:t>
            </a:r>
            <a:r>
              <a:rPr lang="en-US" sz="2400" b="1" dirty="0">
                <a:solidFill>
                  <a:srgbClr val="92D050"/>
                </a:solidFill>
              </a:rPr>
              <a:t>to get </a:t>
            </a:r>
            <a:r>
              <a:rPr lang="en-US" sz="2400" b="1" dirty="0" smtClean="0">
                <a:solidFill>
                  <a:srgbClr val="92D050"/>
                </a:solidFill>
                <a:effectLst/>
              </a:rPr>
              <a:t>Student </a:t>
            </a:r>
            <a:r>
              <a:rPr lang="en-US" sz="2400" b="1" dirty="0">
                <a:solidFill>
                  <a:srgbClr val="92D050"/>
                </a:solidFill>
                <a:effectLst/>
              </a:rPr>
              <a:t>Fee Report Card</a:t>
            </a:r>
            <a:endParaRPr lang="en-IN" sz="24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587931"/>
            <a:ext cx="4722125" cy="319249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 </a:t>
            </a:r>
            <a:r>
              <a:rPr lang="en-US" b="1" dirty="0">
                <a:effectLst/>
              </a:rPr>
              <a:t>Admission &amp; Fee</a:t>
            </a:r>
            <a:r>
              <a:rPr lang="en-US" dirty="0">
                <a:effectLst/>
                <a:sym typeface="Wingdings" panose="05000000000000000000" pitchFamily="2" charset="2"/>
              </a:rPr>
              <a:t> </a:t>
            </a:r>
            <a:r>
              <a:rPr lang="en-US" b="1" dirty="0">
                <a:effectLst/>
              </a:rPr>
              <a:t> Reports</a:t>
            </a:r>
            <a:r>
              <a:rPr lang="en-US" dirty="0" smtClean="0">
                <a:effectLst/>
              </a:rPr>
              <a:t>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>
                <a:effectLst/>
              </a:rPr>
              <a:t>Student Fee Report </a:t>
            </a:r>
            <a:r>
              <a:rPr lang="en-US" b="1" dirty="0" smtClean="0">
                <a:effectLst/>
              </a:rPr>
              <a:t>Card</a:t>
            </a: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Select a student from dropdown and </a:t>
            </a:r>
            <a:r>
              <a:rPr lang="en-IN" b="1" dirty="0">
                <a:effectLst/>
              </a:rPr>
              <a:t>click show button </a:t>
            </a:r>
            <a:r>
              <a:rPr lang="en-US" b="1" dirty="0">
                <a:effectLst/>
              </a:rPr>
              <a:t>to get the report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92D050"/>
                </a:solidFill>
                <a:effectLst/>
              </a:rPr>
              <a:t>Print: </a:t>
            </a:r>
            <a:r>
              <a:rPr lang="en-US" b="1" dirty="0" smtClean="0">
                <a:effectLst/>
              </a:rPr>
              <a:t>Click </a:t>
            </a:r>
            <a:r>
              <a:rPr lang="en-US" b="1" dirty="0">
                <a:effectLst/>
              </a:rPr>
              <a:t>on print button to print the report</a:t>
            </a:r>
            <a:endParaRPr lang="en-IN" b="1" dirty="0">
              <a:effectLst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2125" y="730156"/>
            <a:ext cx="7469875" cy="61278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2565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445" y="359389"/>
            <a:ext cx="5409513" cy="399424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 </a:t>
            </a:r>
            <a:r>
              <a:rPr lang="en-US" b="1" dirty="0">
                <a:effectLst/>
              </a:rPr>
              <a:t>Admission &amp; Fee</a:t>
            </a:r>
            <a:r>
              <a:rPr lang="en-US" dirty="0">
                <a:effectLst/>
                <a:sym typeface="Wingdings" panose="05000000000000000000" pitchFamily="2" charset="2"/>
              </a:rPr>
              <a:t> </a:t>
            </a:r>
            <a:r>
              <a:rPr lang="en-US" b="1" dirty="0">
                <a:effectLst/>
              </a:rPr>
              <a:t> Student Admission</a:t>
            </a: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 smtClean="0">
                <a:effectLst/>
              </a:rPr>
              <a:t>Prospectus Sale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Now </a:t>
            </a:r>
            <a:r>
              <a:rPr lang="en-US" b="1" dirty="0">
                <a:effectLst/>
              </a:rPr>
              <a:t>click Add New button to </a:t>
            </a:r>
            <a:r>
              <a:rPr lang="en-US" b="1" dirty="0" smtClean="0">
                <a:effectLst/>
              </a:rPr>
              <a:t>add admission form sale detail</a:t>
            </a:r>
            <a:endParaRPr lang="en-IN" b="1" dirty="0" smtClean="0">
              <a:effectLst/>
            </a:endParaRPr>
          </a:p>
          <a:p>
            <a:pPr marL="457200" indent="-457200">
              <a:buFont typeface="+mj-lt"/>
              <a:buAutoNum type="arabicPeriod"/>
            </a:pPr>
            <a:r>
              <a:rPr lang="en-IN" b="1" dirty="0">
                <a:effectLst/>
              </a:rPr>
              <a:t>Enter </a:t>
            </a:r>
            <a:r>
              <a:rPr lang="en-IN" b="1" dirty="0" smtClean="0">
                <a:effectLst/>
              </a:rPr>
              <a:t>all the required </a:t>
            </a:r>
            <a:r>
              <a:rPr lang="en-IN" b="1" dirty="0">
                <a:effectLst/>
              </a:rPr>
              <a:t>details and click on submit </a:t>
            </a:r>
            <a:r>
              <a:rPr lang="en-IN" b="1" dirty="0" smtClean="0">
                <a:effectLst/>
              </a:rPr>
              <a:t>button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36445" y="36391"/>
            <a:ext cx="9905998" cy="918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IN" sz="2400" b="1" dirty="0" smtClean="0">
                <a:solidFill>
                  <a:srgbClr val="92D050"/>
                </a:solidFill>
              </a:rPr>
              <a:t>Q: admission form Sale </a:t>
            </a:r>
            <a:endParaRPr lang="en-IN" sz="2400" b="1" dirty="0">
              <a:solidFill>
                <a:srgbClr val="92D05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8565" y="627165"/>
            <a:ext cx="5456057" cy="55620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87" y="4353635"/>
            <a:ext cx="6509782" cy="177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601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69" y="-71711"/>
            <a:ext cx="11291700" cy="91894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92D050"/>
                </a:solidFill>
              </a:rPr>
              <a:t>Q: </a:t>
            </a:r>
            <a:r>
              <a:rPr lang="en-US" sz="2400" b="1" dirty="0">
                <a:solidFill>
                  <a:srgbClr val="92D050"/>
                </a:solidFill>
              </a:rPr>
              <a:t>to get </a:t>
            </a:r>
            <a:r>
              <a:rPr lang="en-US" sz="2400" b="1" dirty="0" smtClean="0">
                <a:solidFill>
                  <a:srgbClr val="92D050"/>
                </a:solidFill>
                <a:effectLst/>
              </a:rPr>
              <a:t>Duplicate </a:t>
            </a:r>
            <a:r>
              <a:rPr lang="en-US" sz="2400" b="1" dirty="0">
                <a:solidFill>
                  <a:srgbClr val="92D050"/>
                </a:solidFill>
                <a:effectLst/>
              </a:rPr>
              <a:t>Receipt</a:t>
            </a:r>
            <a:endParaRPr lang="en-IN" sz="24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9342"/>
            <a:ext cx="3375546" cy="4415172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 </a:t>
            </a:r>
            <a:r>
              <a:rPr lang="en-US" b="1" dirty="0">
                <a:effectLst/>
              </a:rPr>
              <a:t>Admission &amp; Fee</a:t>
            </a:r>
            <a:r>
              <a:rPr lang="en-US" dirty="0">
                <a:effectLst/>
                <a:sym typeface="Wingdings" panose="05000000000000000000" pitchFamily="2" charset="2"/>
              </a:rPr>
              <a:t> </a:t>
            </a:r>
            <a:r>
              <a:rPr lang="en-US" b="1" dirty="0">
                <a:effectLst/>
              </a:rPr>
              <a:t> Reports</a:t>
            </a:r>
            <a:r>
              <a:rPr lang="en-US" dirty="0" smtClean="0">
                <a:effectLst/>
              </a:rPr>
              <a:t>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>
                <a:effectLst/>
              </a:rPr>
              <a:t>Duplicate Receipt</a:t>
            </a:r>
            <a:endParaRPr lang="en-US" b="1" dirty="0" smtClean="0">
              <a:effectLst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IN" b="1" dirty="0">
                <a:effectLst/>
              </a:rPr>
              <a:t>Select search parameters and click show button </a:t>
            </a:r>
            <a:r>
              <a:rPr lang="en-US" b="1" dirty="0">
                <a:effectLst/>
              </a:rPr>
              <a:t>to get the report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 </a:t>
            </a:r>
            <a:r>
              <a:rPr lang="en-US" b="1" dirty="0">
                <a:effectLst/>
              </a:rPr>
              <a:t>on </a:t>
            </a:r>
            <a:r>
              <a:rPr lang="en-US" b="1" dirty="0" smtClean="0">
                <a:effectLst/>
              </a:rPr>
              <a:t>print detail </a:t>
            </a:r>
            <a:r>
              <a:rPr lang="en-US" b="1" dirty="0">
                <a:effectLst/>
              </a:rPr>
              <a:t>button to print the </a:t>
            </a:r>
            <a:r>
              <a:rPr lang="en-US" b="1" dirty="0" smtClean="0">
                <a:effectLst/>
              </a:rPr>
              <a:t>report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 on print consolidated button to print the receipt in consolidated format</a:t>
            </a:r>
            <a:endParaRPr lang="en-IN" b="1" dirty="0">
              <a:effectLst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5546" y="1138390"/>
            <a:ext cx="8816454" cy="47903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9542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69" y="-71711"/>
            <a:ext cx="11291700" cy="91894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92D050"/>
                </a:solidFill>
              </a:rPr>
              <a:t>Q: </a:t>
            </a:r>
            <a:r>
              <a:rPr lang="en-US" sz="2400" b="1" dirty="0">
                <a:solidFill>
                  <a:srgbClr val="92D050"/>
                </a:solidFill>
              </a:rPr>
              <a:t>to get </a:t>
            </a:r>
            <a:r>
              <a:rPr lang="en-US" sz="2400" b="1" dirty="0" smtClean="0">
                <a:solidFill>
                  <a:srgbClr val="92D050"/>
                </a:solidFill>
                <a:effectLst/>
              </a:rPr>
              <a:t>Fee Defaulters report</a:t>
            </a:r>
            <a:endParaRPr lang="en-IN" sz="24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6428"/>
            <a:ext cx="3375546" cy="522039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 </a:t>
            </a:r>
            <a:r>
              <a:rPr lang="en-US" b="1" dirty="0">
                <a:effectLst/>
              </a:rPr>
              <a:t>Admission &amp; Fee</a:t>
            </a:r>
            <a:r>
              <a:rPr lang="en-US" dirty="0">
                <a:effectLst/>
                <a:sym typeface="Wingdings" panose="05000000000000000000" pitchFamily="2" charset="2"/>
              </a:rPr>
              <a:t> </a:t>
            </a:r>
            <a:r>
              <a:rPr lang="en-US" b="1" dirty="0">
                <a:effectLst/>
              </a:rPr>
              <a:t> Reports</a:t>
            </a:r>
            <a:r>
              <a:rPr lang="en-US" dirty="0" smtClean="0">
                <a:effectLst/>
              </a:rPr>
              <a:t>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>
                <a:effectLst/>
              </a:rPr>
              <a:t>Fee Defaulters</a:t>
            </a:r>
            <a:endParaRPr lang="en-US" b="1" dirty="0" smtClean="0">
              <a:effectLst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IN" b="1" dirty="0">
                <a:effectLst/>
              </a:rPr>
              <a:t>Select search parameters and click show button </a:t>
            </a:r>
            <a:r>
              <a:rPr lang="en-US" b="1" dirty="0">
                <a:effectLst/>
              </a:rPr>
              <a:t>to get the report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92D050"/>
                </a:solidFill>
                <a:effectLst/>
              </a:rPr>
              <a:t>Export to excel: </a:t>
            </a:r>
            <a:r>
              <a:rPr lang="en-US" b="1" dirty="0" smtClean="0">
                <a:effectLst/>
              </a:rPr>
              <a:t>Click </a:t>
            </a:r>
            <a:r>
              <a:rPr lang="en-US" b="1" dirty="0">
                <a:effectLst/>
              </a:rPr>
              <a:t>on export to excel button to export the report to an excel file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92D050"/>
                </a:solidFill>
                <a:effectLst/>
              </a:rPr>
              <a:t>Print: </a:t>
            </a:r>
            <a:r>
              <a:rPr lang="en-US" b="1" dirty="0" smtClean="0">
                <a:effectLst/>
              </a:rPr>
              <a:t>Click </a:t>
            </a:r>
            <a:r>
              <a:rPr lang="en-US" b="1" dirty="0">
                <a:effectLst/>
              </a:rPr>
              <a:t>on print button to print the report</a:t>
            </a:r>
            <a:endParaRPr lang="en-IN" b="1" dirty="0">
              <a:effectLst/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3146" y="1165808"/>
            <a:ext cx="8938853" cy="50439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5943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95678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445" y="413975"/>
            <a:ext cx="10410965" cy="20864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 </a:t>
            </a:r>
            <a:r>
              <a:rPr lang="en-US" b="1" dirty="0">
                <a:effectLst/>
              </a:rPr>
              <a:t>Admission &amp; Fee</a:t>
            </a:r>
            <a:r>
              <a:rPr lang="en-US" dirty="0">
                <a:effectLst/>
                <a:sym typeface="Wingdings" panose="05000000000000000000" pitchFamily="2" charset="2"/>
              </a:rPr>
              <a:t> </a:t>
            </a:r>
            <a:r>
              <a:rPr lang="en-US" b="1" dirty="0">
                <a:effectLst/>
              </a:rPr>
              <a:t> Student Admission</a:t>
            </a:r>
            <a:r>
              <a:rPr lang="en-US" dirty="0">
                <a:effectLst/>
              </a:rPr>
              <a:t> </a:t>
            </a:r>
            <a:r>
              <a:rPr lang="en-US" dirty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>
                <a:effectLst/>
              </a:rPr>
              <a:t>Prospectus </a:t>
            </a:r>
            <a:r>
              <a:rPr lang="en-US" b="1" dirty="0" smtClean="0">
                <a:effectLst/>
              </a:rPr>
              <a:t>Sale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92D050"/>
                </a:solidFill>
                <a:effectLst/>
              </a:rPr>
              <a:t>VIEW</a:t>
            </a:r>
            <a:r>
              <a:rPr lang="en-US" b="1" dirty="0">
                <a:solidFill>
                  <a:srgbClr val="92D050"/>
                </a:solidFill>
                <a:effectLst/>
              </a:rPr>
              <a:t>:</a:t>
            </a:r>
            <a:r>
              <a:rPr lang="en-US" b="1" dirty="0">
                <a:effectLst/>
              </a:rPr>
              <a:t> Select search parameters and click show button to get required stock </a:t>
            </a:r>
            <a:r>
              <a:rPr lang="en-US" b="1" dirty="0" smtClean="0">
                <a:effectLst/>
              </a:rPr>
              <a:t>list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92D050"/>
                </a:solidFill>
                <a:effectLst/>
              </a:rPr>
              <a:t>DELETE</a:t>
            </a:r>
            <a:r>
              <a:rPr lang="en-US" b="1" dirty="0">
                <a:solidFill>
                  <a:srgbClr val="92D050"/>
                </a:solidFill>
                <a:effectLst/>
              </a:rPr>
              <a:t>: </a:t>
            </a:r>
            <a:r>
              <a:rPr lang="en-US" b="1" dirty="0">
                <a:effectLst/>
              </a:rPr>
              <a:t>Select </a:t>
            </a:r>
            <a:r>
              <a:rPr lang="en-US" b="1" dirty="0" smtClean="0">
                <a:effectLst/>
              </a:rPr>
              <a:t>required checkbox </a:t>
            </a:r>
            <a:r>
              <a:rPr lang="en-US" b="1" dirty="0">
                <a:effectLst/>
              </a:rPr>
              <a:t>to be  deleted and click on delete button</a:t>
            </a:r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5720" y="2183642"/>
            <a:ext cx="9451761" cy="45105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36445" y="-68240"/>
            <a:ext cx="9905998" cy="918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IN" sz="2400" b="1" dirty="0" smtClean="0">
                <a:solidFill>
                  <a:srgbClr val="92D050"/>
                </a:solidFill>
              </a:rPr>
              <a:t>Q: to view admission form sale list</a:t>
            </a:r>
            <a:endParaRPr lang="en-IN" sz="2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213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445" y="13650"/>
            <a:ext cx="9905998" cy="91894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92D050"/>
                </a:solidFill>
              </a:rPr>
              <a:t>Q</a:t>
            </a:r>
            <a:r>
              <a:rPr lang="en-US" sz="2400" b="1" dirty="0">
                <a:solidFill>
                  <a:srgbClr val="92D050"/>
                </a:solidFill>
              </a:rPr>
              <a:t>: New Student Admission</a:t>
            </a:r>
            <a:endParaRPr lang="en-IN" sz="24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445" y="220680"/>
            <a:ext cx="10410965" cy="575480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 </a:t>
            </a:r>
            <a:r>
              <a:rPr lang="en-US" b="1" dirty="0">
                <a:effectLst/>
              </a:rPr>
              <a:t>Admission &amp; Fee</a:t>
            </a:r>
            <a:r>
              <a:rPr lang="en-US" dirty="0">
                <a:effectLst/>
                <a:sym typeface="Wingdings" panose="05000000000000000000" pitchFamily="2" charset="2"/>
              </a:rPr>
              <a:t> </a:t>
            </a:r>
            <a:r>
              <a:rPr lang="en-US" b="1" dirty="0">
                <a:effectLst/>
              </a:rPr>
              <a:t> Student a</a:t>
            </a:r>
            <a:r>
              <a:rPr lang="en-US" b="1" dirty="0" smtClean="0">
                <a:effectLst/>
              </a:rPr>
              <a:t>dmission</a:t>
            </a:r>
            <a:r>
              <a:rPr lang="en-US" dirty="0" smtClean="0">
                <a:effectLst/>
              </a:rPr>
              <a:t>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>
                <a:effectLst/>
              </a:rPr>
              <a:t>Student admission</a:t>
            </a:r>
            <a:r>
              <a:rPr lang="en-US" dirty="0">
                <a:effectLst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Now click New Student button</a:t>
            </a:r>
            <a:r>
              <a:rPr lang="en-US" dirty="0" smtClean="0">
                <a:effectLst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effectLst/>
            </a:endParaRPr>
          </a:p>
          <a:p>
            <a:pPr marL="457200" indent="-457200">
              <a:buFont typeface="+mj-lt"/>
              <a:buAutoNum type="arabicPeriod"/>
            </a:pPr>
            <a:endParaRPr lang="en-US" dirty="0" smtClean="0">
              <a:effectLst/>
            </a:endParaRPr>
          </a:p>
          <a:p>
            <a:pPr marL="457200" indent="-457200">
              <a:buFont typeface="+mj-lt"/>
              <a:buAutoNum type="arabicPeriod"/>
            </a:pPr>
            <a:endParaRPr lang="en-US" dirty="0" smtClean="0">
              <a:effectLst/>
            </a:endParaRPr>
          </a:p>
          <a:p>
            <a:pPr marL="457200" indent="-457200">
              <a:buFont typeface="+mj-lt"/>
              <a:buAutoNum type="arabicPeriod"/>
            </a:pPr>
            <a:endParaRPr lang="en-US" b="1" dirty="0">
              <a:effectLst/>
            </a:endParaRPr>
          </a:p>
          <a:p>
            <a:pPr marL="457200" indent="-457200">
              <a:buFont typeface="+mj-lt"/>
              <a:buAutoNum type="arabicPeriod"/>
            </a:pPr>
            <a:endParaRPr lang="en-US" b="1" dirty="0" smtClean="0">
              <a:effectLst/>
            </a:endParaRPr>
          </a:p>
          <a:p>
            <a:pPr marL="457200" indent="-457200">
              <a:buFont typeface="+mj-lt"/>
              <a:buAutoNum type="arabicPeriod"/>
            </a:pPr>
            <a:endParaRPr lang="en-US" b="1" dirty="0">
              <a:effectLst/>
            </a:endParaRPr>
          </a:p>
          <a:p>
            <a:pPr marL="457200" indent="-457200">
              <a:buFont typeface="+mj-lt"/>
              <a:buAutoNum type="arabicPeriod"/>
            </a:pPr>
            <a:endParaRPr lang="en-US" b="1" dirty="0" smtClean="0">
              <a:effectLst/>
            </a:endParaRP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Now Student admission page will appear (</a:t>
            </a:r>
            <a:r>
              <a:rPr lang="en-IN" b="1" dirty="0" err="1" smtClean="0">
                <a:effectLst/>
              </a:rPr>
              <a:t>contd</a:t>
            </a:r>
            <a:r>
              <a:rPr lang="en-IN" b="1" dirty="0" smtClean="0">
                <a:effectLst/>
              </a:rPr>
              <a:t>…)</a:t>
            </a:r>
            <a:endParaRPr lang="en-IN" b="1" dirty="0"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505" y="2013105"/>
            <a:ext cx="10083905" cy="216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815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263860"/>
            <a:ext cx="9905998" cy="918949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rgbClr val="92D050"/>
                </a:solidFill>
              </a:rPr>
              <a:t>Q: New Student Admission (</a:t>
            </a:r>
            <a:r>
              <a:rPr lang="en-US" sz="2400" b="1" dirty="0" err="1" smtClean="0">
                <a:solidFill>
                  <a:srgbClr val="92D050"/>
                </a:solidFill>
              </a:rPr>
              <a:t>contd</a:t>
            </a:r>
            <a:r>
              <a:rPr lang="en-US" sz="2400" b="1" dirty="0" smtClean="0">
                <a:solidFill>
                  <a:srgbClr val="92D050"/>
                </a:solidFill>
              </a:rPr>
              <a:t>…)</a:t>
            </a:r>
            <a:endParaRPr lang="en-IN" sz="2400" b="1" dirty="0">
              <a:solidFill>
                <a:srgbClr val="92D05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364" y="398811"/>
            <a:ext cx="10626095" cy="645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179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445" y="13650"/>
            <a:ext cx="9905998" cy="91894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92D050"/>
                </a:solidFill>
              </a:rPr>
              <a:t>Q</a:t>
            </a:r>
            <a:r>
              <a:rPr lang="en-US" sz="2400" b="1" dirty="0">
                <a:solidFill>
                  <a:srgbClr val="92D050"/>
                </a:solidFill>
              </a:rPr>
              <a:t>: New Student </a:t>
            </a:r>
            <a:r>
              <a:rPr lang="en-US" sz="2400" b="1" dirty="0" smtClean="0">
                <a:solidFill>
                  <a:srgbClr val="92D050"/>
                </a:solidFill>
              </a:rPr>
              <a:t>Admission (</a:t>
            </a:r>
            <a:r>
              <a:rPr lang="en-US" sz="2400" b="1" dirty="0" err="1" smtClean="0">
                <a:solidFill>
                  <a:srgbClr val="92D050"/>
                </a:solidFill>
              </a:rPr>
              <a:t>contd</a:t>
            </a:r>
            <a:r>
              <a:rPr lang="en-US" sz="2400" b="1" dirty="0" smtClean="0">
                <a:solidFill>
                  <a:srgbClr val="92D050"/>
                </a:solidFill>
              </a:rPr>
              <a:t>…)</a:t>
            </a:r>
            <a:endParaRPr lang="en-IN" sz="24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445" y="932599"/>
            <a:ext cx="10410965" cy="20864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IN" b="1" dirty="0" smtClean="0">
                <a:effectLst/>
              </a:rPr>
              <a:t>Enter mandatory details of the new student in the form 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b="1" dirty="0">
                <a:effectLst/>
              </a:rPr>
              <a:t>Click Set Additional Facility</a:t>
            </a:r>
            <a:r>
              <a:rPr lang="en-US" dirty="0">
                <a:effectLst/>
              </a:rPr>
              <a:t> </a:t>
            </a:r>
            <a:r>
              <a:rPr lang="en-US" b="1" dirty="0">
                <a:effectLst/>
              </a:rPr>
              <a:t>(button) to assign additional facility to particular student </a:t>
            </a:r>
            <a:endParaRPr lang="en-IN" b="1" dirty="0" smtClean="0">
              <a:effectLst/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en-IN" b="1" dirty="0" smtClean="0">
                <a:effectLst/>
              </a:rPr>
              <a:t>click on save button to save the details of new student</a:t>
            </a:r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1838" y="3128178"/>
            <a:ext cx="7453133" cy="26994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8808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444" y="0"/>
            <a:ext cx="9905998" cy="91894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92D050"/>
                </a:solidFill>
              </a:rPr>
              <a:t>Q: To Assign bus/hostel to students</a:t>
            </a:r>
            <a:endParaRPr lang="en-IN" sz="24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444" y="736275"/>
            <a:ext cx="10410965" cy="253918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 </a:t>
            </a:r>
            <a:r>
              <a:rPr lang="en-US" b="1" dirty="0">
                <a:effectLst/>
              </a:rPr>
              <a:t>Admission &amp; Fee</a:t>
            </a:r>
            <a:r>
              <a:rPr lang="en-US" dirty="0">
                <a:effectLst/>
                <a:sym typeface="Wingdings" panose="05000000000000000000" pitchFamily="2" charset="2"/>
              </a:rPr>
              <a:t> </a:t>
            </a:r>
            <a:r>
              <a:rPr lang="en-US" b="1" dirty="0">
                <a:effectLst/>
              </a:rPr>
              <a:t> Student Admission</a:t>
            </a:r>
            <a:r>
              <a:rPr lang="en-US" dirty="0">
                <a:effectLst/>
              </a:rPr>
              <a:t> </a:t>
            </a:r>
            <a:r>
              <a:rPr lang="en-US" dirty="0">
                <a:effectLst/>
                <a:sym typeface="Wingdings" panose="05000000000000000000" pitchFamily="2" charset="2"/>
              </a:rPr>
              <a:t></a:t>
            </a:r>
            <a:r>
              <a:rPr lang="en-US" b="1" dirty="0">
                <a:effectLst/>
              </a:rPr>
              <a:t>Modify </a:t>
            </a:r>
            <a:r>
              <a:rPr lang="en-US" b="1" dirty="0" smtClean="0">
                <a:effectLst/>
              </a:rPr>
              <a:t>bus/hostel choice</a:t>
            </a: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Select search parameters to get a list of students</a:t>
            </a: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Tick the required student checkbox and click include </a:t>
            </a:r>
            <a:r>
              <a:rPr lang="en-IN" b="1" dirty="0">
                <a:effectLst/>
              </a:rPr>
              <a:t>bus/hostel facility </a:t>
            </a:r>
            <a:r>
              <a:rPr lang="en-IN" b="1" dirty="0" smtClean="0">
                <a:effectLst/>
              </a:rPr>
              <a:t>button to include bus/hostel facility for a student</a:t>
            </a:r>
          </a:p>
          <a:p>
            <a:pPr marL="457200" indent="-457200">
              <a:buFont typeface="+mj-lt"/>
              <a:buAutoNum type="arabicPeriod"/>
            </a:pPr>
            <a:r>
              <a:rPr lang="en-IN" b="1" dirty="0">
                <a:effectLst/>
              </a:rPr>
              <a:t>Tick the required student checkbox and click </a:t>
            </a:r>
            <a:r>
              <a:rPr lang="en-IN" b="1" dirty="0" smtClean="0">
                <a:effectLst/>
              </a:rPr>
              <a:t>exclude </a:t>
            </a:r>
            <a:r>
              <a:rPr lang="en-IN" b="1" dirty="0">
                <a:effectLst/>
              </a:rPr>
              <a:t>bus/hostel facility button to </a:t>
            </a:r>
            <a:r>
              <a:rPr lang="en-IN" b="1" dirty="0" smtClean="0">
                <a:effectLst/>
              </a:rPr>
              <a:t>exclude bus/hostel </a:t>
            </a:r>
            <a:r>
              <a:rPr lang="en-IN" b="1" dirty="0">
                <a:effectLst/>
              </a:rPr>
              <a:t>facility </a:t>
            </a:r>
            <a:r>
              <a:rPr lang="en-IN" b="1" dirty="0" smtClean="0">
                <a:effectLst/>
              </a:rPr>
              <a:t>for </a:t>
            </a:r>
            <a:r>
              <a:rPr lang="en-IN" b="1" dirty="0">
                <a:effectLst/>
              </a:rPr>
              <a:t>a student </a:t>
            </a:r>
            <a:endParaRPr lang="en-IN" b="1" dirty="0" smtClean="0"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832" y="3275462"/>
            <a:ext cx="8030696" cy="321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419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813</TotalTime>
  <Words>2056</Words>
  <Application>Microsoft Office PowerPoint</Application>
  <PresentationFormat>Custom</PresentationFormat>
  <Paragraphs>185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Mesh</vt:lpstr>
      <vt:lpstr>PSERP – admission</vt:lpstr>
      <vt:lpstr>Q: admission form stock entry</vt:lpstr>
      <vt:lpstr>Q: to view admission form stock list</vt:lpstr>
      <vt:lpstr>Slide 4</vt:lpstr>
      <vt:lpstr>Slide 5</vt:lpstr>
      <vt:lpstr>Q: New Student Admission</vt:lpstr>
      <vt:lpstr>Q: New Student Admission (contd…)</vt:lpstr>
      <vt:lpstr>Q: New Student Admission (contd…)</vt:lpstr>
      <vt:lpstr>Q: To Assign bus/hostel to students</vt:lpstr>
      <vt:lpstr>Q: to Allot Section to students</vt:lpstr>
      <vt:lpstr>Q: to Allot Roll number to students</vt:lpstr>
      <vt:lpstr>Q: Give discount to a student</vt:lpstr>
      <vt:lpstr>Q: Cancel discount given to a student</vt:lpstr>
      <vt:lpstr>Q: assign bus route to students</vt:lpstr>
      <vt:lpstr>Q: Define bus/hostel fees for students</vt:lpstr>
      <vt:lpstr>Q: Define Miscellaneous fees for students</vt:lpstr>
      <vt:lpstr>Q: receiving regular fee of students</vt:lpstr>
      <vt:lpstr>Q: receiving regular fee from students (contd…)</vt:lpstr>
      <vt:lpstr>Q: receiving Old dues before computerisation</vt:lpstr>
      <vt:lpstr>Q: Promotion of students to new class</vt:lpstr>
      <vt:lpstr>Q: Revert class Promotion of a student</vt:lpstr>
      <vt:lpstr>Q: Modify class of a student</vt:lpstr>
      <vt:lpstr>Q: giving tc to students upto class 9</vt:lpstr>
      <vt:lpstr>Q: giving passout status for class x</vt:lpstr>
      <vt:lpstr>Q: to get Prospectus Stock Position report</vt:lpstr>
      <vt:lpstr>Q: to get Prospectus sale report</vt:lpstr>
      <vt:lpstr>Q: to get Student Details</vt:lpstr>
      <vt:lpstr>Q: to get Admission Summary</vt:lpstr>
      <vt:lpstr>Q: to get Session/Class wise Fee report</vt:lpstr>
      <vt:lpstr>Slide 30</vt:lpstr>
      <vt:lpstr>Q: to get Component wise Collection Report</vt:lpstr>
      <vt:lpstr>Q: to get Component wise Collection Report (contd…)</vt:lpstr>
      <vt:lpstr>Q: to get Estimation Report</vt:lpstr>
      <vt:lpstr>Q: to get Daily Collection Report (DCR)</vt:lpstr>
      <vt:lpstr>Q: to get Daily Collection Report (DCR) (contd…)</vt:lpstr>
      <vt:lpstr>Q: to get Monthly Collection Report (MCR)</vt:lpstr>
      <vt:lpstr>Q to get Bus Fee (MCR) Report</vt:lpstr>
      <vt:lpstr>Q: to get Fee Collection Report</vt:lpstr>
      <vt:lpstr>Q: to get Student Fee Report Card</vt:lpstr>
      <vt:lpstr>Q: to get Duplicate Receipt</vt:lpstr>
      <vt:lpstr>Q: to get Fee Defaulters report</vt:lpstr>
      <vt:lpstr>Slide 42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JANMEJOY</dc:creator>
  <cp:lastModifiedBy>SANTOSH</cp:lastModifiedBy>
  <cp:revision>64</cp:revision>
  <dcterms:created xsi:type="dcterms:W3CDTF">2020-01-11T10:39:02Z</dcterms:created>
  <dcterms:modified xsi:type="dcterms:W3CDTF">2020-01-20T16:10:01Z</dcterms:modified>
</cp:coreProperties>
</file>