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6" r:id="rId1"/>
  </p:sldMasterIdLst>
  <p:sldIdLst>
    <p:sldId id="256" r:id="rId2"/>
    <p:sldId id="329" r:id="rId3"/>
    <p:sldId id="258" r:id="rId4"/>
    <p:sldId id="314" r:id="rId5"/>
    <p:sldId id="331" r:id="rId6"/>
    <p:sldId id="332" r:id="rId7"/>
    <p:sldId id="333" r:id="rId8"/>
    <p:sldId id="334" r:id="rId9"/>
    <p:sldId id="335" r:id="rId10"/>
    <p:sldId id="330" r:id="rId11"/>
    <p:sldId id="337" r:id="rId12"/>
    <p:sldId id="338" r:id="rId13"/>
    <p:sldId id="339" r:id="rId14"/>
    <p:sldId id="340" r:id="rId15"/>
    <p:sldId id="341" r:id="rId16"/>
    <p:sldId id="336" r:id="rId17"/>
    <p:sldId id="342" r:id="rId18"/>
    <p:sldId id="343" r:id="rId19"/>
    <p:sldId id="344" r:id="rId20"/>
    <p:sldId id="345" r:id="rId21"/>
    <p:sldId id="346" r:id="rId22"/>
    <p:sldId id="347" r:id="rId23"/>
    <p:sldId id="348" r:id="rId24"/>
    <p:sldId id="349" r:id="rId25"/>
    <p:sldId id="350" r:id="rId26"/>
    <p:sldId id="351" r:id="rId27"/>
    <p:sldId id="353" r:id="rId28"/>
    <p:sldId id="352"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0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4036517073"/>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303793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3079969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193418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151066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333981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229035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3337185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1743282607"/>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227343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1080482741"/>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1734289620"/>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1405089518"/>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61481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2341516791"/>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C615F-5A8E-4465-9905-F23F3B1B4B79}" type="datetimeFigureOut">
              <a:rPr lang="en-IN" smtClean="0"/>
              <a:pPr/>
              <a:t>20-01-2020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144847232"/>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F73C615F-5A8E-4465-9905-F23F3B1B4B79}" type="datetimeFigureOut">
              <a:rPr lang="en-IN" smtClean="0"/>
              <a:pPr/>
              <a:t>20-01-2020</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53968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73C615F-5A8E-4465-9905-F23F3B1B4B79}" type="datetimeFigureOut">
              <a:rPr lang="en-IN" smtClean="0"/>
              <a:pPr/>
              <a:t>20-01-2020</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F83DEA7-7A68-4C69-9302-F941CA4C4CD4}" type="slidenum">
              <a:rPr lang="en-IN" smtClean="0"/>
              <a:pPr/>
              <a:t>‹#›</a:t>
            </a:fld>
            <a:endParaRPr lang="en-IN"/>
          </a:p>
        </p:txBody>
      </p:sp>
    </p:spTree>
    <p:extLst>
      <p:ext uri="{BB962C8B-B14F-4D97-AF65-F5344CB8AC3E}">
        <p14:creationId xmlns:p14="http://schemas.microsoft.com/office/powerpoint/2010/main" xmlns="" val="2685973699"/>
      </p:ext>
    </p:extLst>
  </p:cSld>
  <p:clrMap bg1="dk1" tx1="lt1" bg2="dk2" tx2="lt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 id="2147484578" r:id="rId12"/>
    <p:sldLayoutId id="2147484579" r:id="rId13"/>
    <p:sldLayoutId id="2147484580" r:id="rId14"/>
    <p:sldLayoutId id="2147484581" r:id="rId15"/>
    <p:sldLayoutId id="2147484582" r:id="rId16"/>
    <p:sldLayoutId id="214748458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354" y="609601"/>
            <a:ext cx="11690252" cy="3200400"/>
          </a:xfrm>
        </p:spPr>
        <p:txBody>
          <a:bodyPr>
            <a:normAutofit/>
          </a:bodyPr>
          <a:lstStyle/>
          <a:p>
            <a:r>
              <a:rPr lang="en-IN" sz="6000" dirty="0" smtClean="0"/>
              <a:t>PSERP – </a:t>
            </a:r>
            <a:r>
              <a:rPr lang="en-IN" sz="6000" dirty="0" smtClean="0"/>
              <a:t>sales &amp; accounts</a:t>
            </a:r>
            <a:endParaRPr lang="en-IN" sz="6000"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3854265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 name="Picture 4"/>
          <p:cNvPicPr/>
          <p:nvPr/>
        </p:nvPicPr>
        <p:blipFill>
          <a:blip r:embed="rId2"/>
          <a:srcRect/>
          <a:stretch>
            <a:fillRect/>
          </a:stretch>
        </p:blipFill>
        <p:spPr bwMode="auto">
          <a:xfrm>
            <a:off x="1141413" y="943970"/>
            <a:ext cx="9905998" cy="5914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445374" y="-68239"/>
            <a:ext cx="9905998" cy="9189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400" b="1" smtClean="0">
                <a:solidFill>
                  <a:srgbClr val="92D050"/>
                </a:solidFill>
              </a:rPr>
              <a:t>Q: to receive purchase stock </a:t>
            </a:r>
            <a:endParaRPr lang="en-IN" sz="2400" b="1" dirty="0">
              <a:solidFill>
                <a:srgbClr val="92D050"/>
              </a:solidFill>
            </a:endParaRPr>
          </a:p>
        </p:txBody>
      </p:sp>
    </p:spTree>
    <p:extLst>
      <p:ext uri="{BB962C8B-B14F-4D97-AF65-F5344CB8AC3E}">
        <p14:creationId xmlns:p14="http://schemas.microsoft.com/office/powerpoint/2010/main" xmlns="" val="380396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4" y="-68239"/>
            <a:ext cx="9905998" cy="918949"/>
          </a:xfrm>
        </p:spPr>
        <p:txBody>
          <a:bodyPr>
            <a:normAutofit/>
          </a:bodyPr>
          <a:lstStyle/>
          <a:p>
            <a:r>
              <a:rPr lang="en-IN" sz="2400" b="1" dirty="0" smtClean="0">
                <a:solidFill>
                  <a:srgbClr val="92D050"/>
                </a:solidFill>
              </a:rPr>
              <a:t>Q: to return purchase </a:t>
            </a:r>
            <a:r>
              <a:rPr lang="en-IN" sz="2400" b="1" dirty="0" smtClean="0">
                <a:solidFill>
                  <a:srgbClr val="92D050"/>
                </a:solidFill>
              </a:rPr>
              <a:t>stock</a:t>
            </a:r>
            <a:endParaRPr lang="en-IN" sz="2400" b="1" dirty="0">
              <a:solidFill>
                <a:srgbClr val="FF0000"/>
              </a:solidFill>
            </a:endParaRPr>
          </a:p>
        </p:txBody>
      </p:sp>
      <p:pic>
        <p:nvPicPr>
          <p:cNvPr id="5" name="Picture 4"/>
          <p:cNvPicPr/>
          <p:nvPr/>
        </p:nvPicPr>
        <p:blipFill>
          <a:blip r:embed="rId2"/>
          <a:srcRect/>
          <a:stretch>
            <a:fillRect/>
          </a:stretch>
        </p:blipFill>
        <p:spPr bwMode="auto">
          <a:xfrm>
            <a:off x="75749" y="1183943"/>
            <a:ext cx="12037325" cy="1545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p:cNvSpPr txBox="1">
            <a:spLocks/>
          </p:cNvSpPr>
          <p:nvPr/>
        </p:nvSpPr>
        <p:spPr>
          <a:xfrm>
            <a:off x="218365" y="590843"/>
            <a:ext cx="12119213" cy="3305908"/>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indent="-457200">
              <a:buFont typeface="+mj-lt"/>
              <a:buAutoNum type="arabicPeriod"/>
            </a:pPr>
            <a:r>
              <a:rPr lang="en-US" b="1" dirty="0" smtClean="0">
                <a:effectLst/>
              </a:rPr>
              <a:t>Click </a:t>
            </a:r>
            <a:r>
              <a:rPr lang="en-IN" b="1" dirty="0" smtClean="0">
                <a:effectLst/>
              </a:rPr>
              <a:t>Sales &amp; Accounts</a:t>
            </a:r>
            <a:r>
              <a:rPr lang="en-US" b="1" dirty="0" smtClean="0">
                <a:effectLst/>
              </a:rPr>
              <a:t> </a:t>
            </a:r>
            <a:r>
              <a:rPr lang="en-IN" dirty="0" smtClean="0">
                <a:effectLst/>
                <a:sym typeface="Wingdings" panose="05000000000000000000" pitchFamily="2" charset="2"/>
              </a:rPr>
              <a:t> </a:t>
            </a:r>
            <a:r>
              <a:rPr lang="en-US" b="1" dirty="0" smtClean="0">
                <a:effectLst/>
              </a:rPr>
              <a:t>Purchase</a:t>
            </a:r>
            <a:r>
              <a:rPr lang="en-US" dirty="0" smtClean="0">
                <a:effectLst/>
              </a:rPr>
              <a:t> </a:t>
            </a:r>
            <a:r>
              <a:rPr lang="en-US" dirty="0" smtClean="0">
                <a:effectLst/>
                <a:sym typeface="Wingdings" panose="05000000000000000000" pitchFamily="2" charset="2"/>
              </a:rPr>
              <a:t> </a:t>
            </a:r>
            <a:r>
              <a:rPr lang="en-US" b="1" dirty="0" smtClean="0">
                <a:effectLst/>
              </a:rPr>
              <a:t>Return Purchase Stock</a:t>
            </a: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endParaRPr lang="en-US" b="1" dirty="0" smtClean="0">
              <a:effectLst/>
            </a:endParaRPr>
          </a:p>
          <a:p>
            <a:pPr marL="457200" indent="-457200">
              <a:buFont typeface="+mj-lt"/>
              <a:buAutoNum type="arabicPeriod"/>
            </a:pPr>
            <a:r>
              <a:rPr lang="en-US" b="1" dirty="0" smtClean="0">
                <a:effectLst/>
              </a:rPr>
              <a:t>Select search parameters to get the stock list and click view button in return items column to view the required stock detail and click return button to return the required purchase stock</a:t>
            </a:r>
            <a:endParaRPr lang="en-US" b="1" dirty="0" smtClean="0">
              <a:effectLst/>
            </a:endParaRPr>
          </a:p>
        </p:txBody>
      </p:sp>
      <p:pic>
        <p:nvPicPr>
          <p:cNvPr id="9" name="Picture 8"/>
          <p:cNvPicPr/>
          <p:nvPr/>
        </p:nvPicPr>
        <p:blipFill>
          <a:blip r:embed="rId3"/>
          <a:srcRect/>
          <a:stretch>
            <a:fillRect/>
          </a:stretch>
        </p:blipFill>
        <p:spPr bwMode="auto">
          <a:xfrm>
            <a:off x="1786934" y="3893722"/>
            <a:ext cx="6783862" cy="2812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929895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a:t>
            </a:r>
            <a:r>
              <a:rPr lang="en-US" sz="2400" b="1" dirty="0">
                <a:solidFill>
                  <a:srgbClr val="92D050"/>
                </a:solidFill>
                <a:effectLst/>
              </a:rPr>
              <a:t>Stock Writes Off List</a:t>
            </a:r>
            <a:endParaRPr lang="en-IN" sz="2400" b="1" dirty="0">
              <a:solidFill>
                <a:srgbClr val="92D050"/>
              </a:solidFill>
            </a:endParaRPr>
          </a:p>
        </p:txBody>
      </p:sp>
      <p:sp>
        <p:nvSpPr>
          <p:cNvPr id="3" name="Content Placeholder 2"/>
          <p:cNvSpPr>
            <a:spLocks noGrp="1"/>
          </p:cNvSpPr>
          <p:nvPr>
            <p:ph idx="1"/>
          </p:nvPr>
        </p:nvSpPr>
        <p:spPr>
          <a:xfrm>
            <a:off x="379639" y="391235"/>
            <a:ext cx="11387232" cy="1214652"/>
          </a:xfrm>
        </p:spPr>
        <p:txBody>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Purchase</a:t>
            </a:r>
            <a:r>
              <a:rPr lang="en-US" dirty="0" smtClean="0">
                <a:effectLst/>
              </a:rPr>
              <a:t> </a:t>
            </a:r>
            <a:r>
              <a:rPr lang="en-US" dirty="0" smtClean="0">
                <a:effectLst/>
                <a:sym typeface="Wingdings" panose="05000000000000000000" pitchFamily="2" charset="2"/>
              </a:rPr>
              <a:t> </a:t>
            </a:r>
            <a:r>
              <a:rPr lang="en-US" b="1" dirty="0" smtClean="0">
                <a:effectLst/>
              </a:rPr>
              <a:t>Stock </a:t>
            </a:r>
            <a:r>
              <a:rPr lang="en-US" b="1" dirty="0" err="1" smtClean="0">
                <a:effectLst/>
              </a:rPr>
              <a:t>WritesOff</a:t>
            </a:r>
            <a:r>
              <a:rPr lang="en-US" b="1" dirty="0" smtClean="0">
                <a:effectLst/>
              </a:rPr>
              <a:t> </a:t>
            </a:r>
          </a:p>
          <a:p>
            <a:pPr marL="457200" indent="-457200">
              <a:buFont typeface="+mj-lt"/>
              <a:buAutoNum type="arabicPeriod"/>
            </a:pPr>
            <a:r>
              <a:rPr lang="en-US" b="1" dirty="0">
                <a:effectLst/>
              </a:rPr>
              <a:t>Click on </a:t>
            </a:r>
            <a:r>
              <a:rPr lang="en-US" dirty="0">
                <a:effectLst/>
              </a:rPr>
              <a:t>Add New </a:t>
            </a:r>
            <a:r>
              <a:rPr lang="en-US" b="1" dirty="0">
                <a:effectLst/>
              </a:rPr>
              <a:t>button to add a </a:t>
            </a:r>
            <a:r>
              <a:rPr lang="en-US" b="1" dirty="0" smtClean="0">
                <a:effectLst/>
              </a:rPr>
              <a:t>writes off</a:t>
            </a:r>
            <a:endParaRPr lang="en-US" b="1" dirty="0">
              <a:effectLst/>
            </a:endParaRPr>
          </a:p>
        </p:txBody>
      </p:sp>
      <p:pic>
        <p:nvPicPr>
          <p:cNvPr id="6" name="Picture 5"/>
          <p:cNvPicPr/>
          <p:nvPr/>
        </p:nvPicPr>
        <p:blipFill>
          <a:blip r:embed="rId2"/>
          <a:srcRect/>
          <a:stretch>
            <a:fillRect/>
          </a:stretch>
        </p:blipFill>
        <p:spPr bwMode="auto">
          <a:xfrm>
            <a:off x="1022334" y="1493002"/>
            <a:ext cx="10101842" cy="1509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1553735" y="4105619"/>
            <a:ext cx="9466667" cy="2752381"/>
          </a:xfrm>
          <a:prstGeom prst="rect">
            <a:avLst/>
          </a:prstGeom>
        </p:spPr>
      </p:pic>
      <p:sp>
        <p:nvSpPr>
          <p:cNvPr id="9" name="Content Placeholder 2"/>
          <p:cNvSpPr txBox="1">
            <a:spLocks/>
          </p:cNvSpPr>
          <p:nvPr/>
        </p:nvSpPr>
        <p:spPr>
          <a:xfrm>
            <a:off x="379639" y="3002507"/>
            <a:ext cx="11387232" cy="121465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indent="-457200">
              <a:buFont typeface="+mj-lt"/>
              <a:buAutoNum type="arabicPeriod" startAt="3"/>
            </a:pPr>
            <a:r>
              <a:rPr lang="en-US" b="1" dirty="0" smtClean="0">
                <a:effectLst/>
              </a:rPr>
              <a:t>Select search parameters to get items and the enter </a:t>
            </a:r>
            <a:r>
              <a:rPr lang="en-US" b="1" dirty="0" err="1" smtClean="0">
                <a:effectLst/>
              </a:rPr>
              <a:t>writesOff</a:t>
            </a:r>
            <a:r>
              <a:rPr lang="en-US" b="1" dirty="0" smtClean="0">
                <a:effectLst/>
              </a:rPr>
              <a:t> </a:t>
            </a:r>
            <a:r>
              <a:rPr lang="en-US" b="1" dirty="0" err="1" smtClean="0">
                <a:effectLst/>
              </a:rPr>
              <a:t>qty</a:t>
            </a:r>
            <a:r>
              <a:rPr lang="en-US" b="1" dirty="0" smtClean="0">
                <a:effectLst/>
              </a:rPr>
              <a:t> and click on </a:t>
            </a:r>
            <a:r>
              <a:rPr lang="en-US" dirty="0" smtClean="0">
                <a:effectLst/>
              </a:rPr>
              <a:t>click to </a:t>
            </a:r>
            <a:r>
              <a:rPr lang="en-US" dirty="0" err="1" smtClean="0">
                <a:effectLst/>
              </a:rPr>
              <a:t>writesoff</a:t>
            </a:r>
            <a:r>
              <a:rPr lang="en-US" dirty="0" smtClean="0">
                <a:effectLst/>
              </a:rPr>
              <a:t> </a:t>
            </a:r>
            <a:r>
              <a:rPr lang="en-US" b="1" dirty="0" smtClean="0">
                <a:effectLst/>
              </a:rPr>
              <a:t>button to save</a:t>
            </a:r>
            <a:endParaRPr lang="en-US" b="1" dirty="0">
              <a:effectLst/>
            </a:endParaRPr>
          </a:p>
        </p:txBody>
      </p:sp>
    </p:spTree>
    <p:extLst>
      <p:ext uri="{BB962C8B-B14F-4D97-AF65-F5344CB8AC3E}">
        <p14:creationId xmlns:p14="http://schemas.microsoft.com/office/powerpoint/2010/main" xmlns="" val="1829994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set opening Stock</a:t>
            </a:r>
            <a:endParaRPr lang="en-IN" sz="2400" b="1" dirty="0">
              <a:solidFill>
                <a:srgbClr val="92D050"/>
              </a:solidFill>
            </a:endParaRPr>
          </a:p>
        </p:txBody>
      </p:sp>
      <p:sp>
        <p:nvSpPr>
          <p:cNvPr id="3" name="Content Placeholder 2"/>
          <p:cNvSpPr>
            <a:spLocks noGrp="1"/>
          </p:cNvSpPr>
          <p:nvPr>
            <p:ph idx="1"/>
          </p:nvPr>
        </p:nvSpPr>
        <p:spPr>
          <a:xfrm>
            <a:off x="379639" y="391235"/>
            <a:ext cx="11387232" cy="1214652"/>
          </a:xfrm>
        </p:spPr>
        <p:txBody>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SALE </a:t>
            </a:r>
            <a:r>
              <a:rPr lang="en-US" b="1" dirty="0">
                <a:effectLst/>
              </a:rPr>
              <a:t>(Book Materials)</a:t>
            </a:r>
            <a:r>
              <a:rPr lang="en-US" dirty="0" smtClean="0">
                <a:effectLst/>
              </a:rPr>
              <a:t> </a:t>
            </a:r>
            <a:r>
              <a:rPr lang="en-US" dirty="0" smtClean="0">
                <a:effectLst/>
                <a:sym typeface="Wingdings" panose="05000000000000000000" pitchFamily="2" charset="2"/>
              </a:rPr>
              <a:t> </a:t>
            </a:r>
            <a:r>
              <a:rPr lang="en-US" b="1" dirty="0">
                <a:effectLst/>
              </a:rPr>
              <a:t>Set Opening Stock</a:t>
            </a:r>
            <a:endParaRPr lang="en-US" b="1" dirty="0" smtClean="0">
              <a:effectLst/>
            </a:endParaRPr>
          </a:p>
          <a:p>
            <a:pPr marL="457200" indent="-457200">
              <a:buFont typeface="+mj-lt"/>
              <a:buAutoNum type="arabicPeriod"/>
            </a:pPr>
            <a:r>
              <a:rPr lang="en-US" b="1" dirty="0">
                <a:effectLst/>
              </a:rPr>
              <a:t>Click on </a:t>
            </a:r>
            <a:r>
              <a:rPr lang="en-US" dirty="0">
                <a:effectLst/>
              </a:rPr>
              <a:t>Set New Opening </a:t>
            </a:r>
            <a:r>
              <a:rPr lang="en-US" dirty="0" smtClean="0">
                <a:effectLst/>
              </a:rPr>
              <a:t>Stock </a:t>
            </a:r>
            <a:r>
              <a:rPr lang="en-US" b="1" dirty="0" smtClean="0">
                <a:effectLst/>
              </a:rPr>
              <a:t>button </a:t>
            </a:r>
            <a:r>
              <a:rPr lang="en-US" b="1" dirty="0">
                <a:effectLst/>
              </a:rPr>
              <a:t>to add </a:t>
            </a:r>
            <a:r>
              <a:rPr lang="en-US" b="1" dirty="0" smtClean="0">
                <a:effectLst/>
              </a:rPr>
              <a:t>new opening stock</a:t>
            </a:r>
            <a:endParaRPr lang="en-US" b="1" dirty="0">
              <a:effectLst/>
            </a:endParaRPr>
          </a:p>
        </p:txBody>
      </p:sp>
      <p:sp>
        <p:nvSpPr>
          <p:cNvPr id="9" name="Content Placeholder 2"/>
          <p:cNvSpPr txBox="1">
            <a:spLocks/>
          </p:cNvSpPr>
          <p:nvPr/>
        </p:nvSpPr>
        <p:spPr>
          <a:xfrm>
            <a:off x="379639" y="5187032"/>
            <a:ext cx="11387232" cy="121465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indent="-457200">
              <a:buFont typeface="+mj-lt"/>
              <a:buAutoNum type="arabicPeriod" startAt="3"/>
            </a:pPr>
            <a:r>
              <a:rPr lang="en-US" b="1" dirty="0" smtClean="0">
                <a:solidFill>
                  <a:srgbClr val="92D050"/>
                </a:solidFill>
                <a:effectLst/>
              </a:rPr>
              <a:t>Modify Opening Stock: </a:t>
            </a:r>
            <a:r>
              <a:rPr lang="en-US" b="1" dirty="0" smtClean="0">
                <a:effectLst/>
              </a:rPr>
              <a:t>Select search parameters and click search button. Then change quantity column and click update button (</a:t>
            </a:r>
            <a:r>
              <a:rPr lang="en-US" b="1" dirty="0" err="1" smtClean="0">
                <a:effectLst/>
              </a:rPr>
              <a:t>contd</a:t>
            </a:r>
            <a:r>
              <a:rPr lang="en-US" b="1" dirty="0" smtClean="0">
                <a:effectLst/>
              </a:rPr>
              <a:t>…)</a:t>
            </a:r>
            <a:endParaRPr lang="en-US" b="1" dirty="0">
              <a:effectLst/>
            </a:endParaRPr>
          </a:p>
        </p:txBody>
      </p:sp>
      <p:pic>
        <p:nvPicPr>
          <p:cNvPr id="7" name="Picture 6"/>
          <p:cNvPicPr/>
          <p:nvPr/>
        </p:nvPicPr>
        <p:blipFill>
          <a:blip r:embed="rId2"/>
          <a:srcRect/>
          <a:stretch>
            <a:fillRect/>
          </a:stretch>
        </p:blipFill>
        <p:spPr bwMode="auto">
          <a:xfrm>
            <a:off x="774351" y="1605887"/>
            <a:ext cx="10756582" cy="3581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942364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set opening Stock (</a:t>
            </a:r>
            <a:r>
              <a:rPr lang="en-US" sz="2400" b="1" dirty="0" err="1" smtClean="0">
                <a:solidFill>
                  <a:srgbClr val="92D050"/>
                </a:solidFill>
                <a:effectLst/>
              </a:rPr>
              <a:t>contd</a:t>
            </a:r>
            <a:r>
              <a:rPr lang="en-US" sz="2400" b="1" dirty="0" smtClean="0">
                <a:solidFill>
                  <a:srgbClr val="92D050"/>
                </a:solidFill>
                <a:effectLst/>
              </a:rPr>
              <a:t>…)</a:t>
            </a:r>
            <a:endParaRPr lang="en-IN" sz="2400" b="1" dirty="0">
              <a:solidFill>
                <a:srgbClr val="92D050"/>
              </a:solidFill>
            </a:endParaRPr>
          </a:p>
        </p:txBody>
      </p:sp>
      <p:sp>
        <p:nvSpPr>
          <p:cNvPr id="3" name="Content Placeholder 2"/>
          <p:cNvSpPr>
            <a:spLocks noGrp="1"/>
          </p:cNvSpPr>
          <p:nvPr>
            <p:ph idx="1"/>
          </p:nvPr>
        </p:nvSpPr>
        <p:spPr>
          <a:xfrm>
            <a:off x="379639" y="391235"/>
            <a:ext cx="11387232" cy="1214652"/>
          </a:xfrm>
        </p:spPr>
        <p:txBody>
          <a:bodyPr/>
          <a:lstStyle/>
          <a:p>
            <a:pPr marL="457200" indent="-457200">
              <a:buFont typeface="+mj-lt"/>
              <a:buAutoNum type="arabicPeriod" startAt="4"/>
            </a:pPr>
            <a:r>
              <a:rPr lang="en-US" b="1" dirty="0">
                <a:effectLst/>
              </a:rPr>
              <a:t>Select search parameters and click search </a:t>
            </a:r>
            <a:r>
              <a:rPr lang="en-US" b="1" dirty="0" smtClean="0">
                <a:effectLst/>
              </a:rPr>
              <a:t>button to get item list</a:t>
            </a:r>
          </a:p>
          <a:p>
            <a:pPr marL="457200" indent="-457200">
              <a:buFont typeface="+mj-lt"/>
              <a:buAutoNum type="arabicPeriod" startAt="4"/>
            </a:pPr>
            <a:r>
              <a:rPr lang="en-US" b="1" dirty="0" smtClean="0">
                <a:effectLst/>
              </a:rPr>
              <a:t>Enter data for each column and click save button </a:t>
            </a:r>
            <a:r>
              <a:rPr lang="en-US" b="1" dirty="0">
                <a:effectLst/>
              </a:rPr>
              <a:t>to </a:t>
            </a:r>
            <a:r>
              <a:rPr lang="en-US" b="1" dirty="0" smtClean="0">
                <a:effectLst/>
              </a:rPr>
              <a:t>initialize </a:t>
            </a:r>
            <a:r>
              <a:rPr lang="en-US" b="1" dirty="0">
                <a:effectLst/>
              </a:rPr>
              <a:t>the stock</a:t>
            </a:r>
          </a:p>
        </p:txBody>
      </p:sp>
      <p:pic>
        <p:nvPicPr>
          <p:cNvPr id="4" name="Picture 3"/>
          <p:cNvPicPr>
            <a:picLocks noChangeAspect="1"/>
          </p:cNvPicPr>
          <p:nvPr/>
        </p:nvPicPr>
        <p:blipFill>
          <a:blip r:embed="rId2"/>
          <a:stretch>
            <a:fillRect/>
          </a:stretch>
        </p:blipFill>
        <p:spPr>
          <a:xfrm>
            <a:off x="188569" y="2092655"/>
            <a:ext cx="11824527" cy="4614173"/>
          </a:xfrm>
          <a:prstGeom prst="rect">
            <a:avLst/>
          </a:prstGeom>
        </p:spPr>
      </p:pic>
    </p:spTree>
    <p:extLst>
      <p:ext uri="{BB962C8B-B14F-4D97-AF65-F5344CB8AC3E}">
        <p14:creationId xmlns:p14="http://schemas.microsoft.com/office/powerpoint/2010/main" xmlns="" val="4242615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make Book material sale to an individual student</a:t>
            </a:r>
            <a:endParaRPr lang="en-IN" sz="2400" b="1" dirty="0">
              <a:solidFill>
                <a:srgbClr val="92D050"/>
              </a:solidFill>
            </a:endParaRPr>
          </a:p>
        </p:txBody>
      </p:sp>
      <p:sp>
        <p:nvSpPr>
          <p:cNvPr id="3" name="Content Placeholder 2"/>
          <p:cNvSpPr>
            <a:spLocks noGrp="1"/>
          </p:cNvSpPr>
          <p:nvPr>
            <p:ph idx="1"/>
          </p:nvPr>
        </p:nvSpPr>
        <p:spPr>
          <a:xfrm>
            <a:off x="379639" y="782472"/>
            <a:ext cx="11387232" cy="1214652"/>
          </a:xfrm>
        </p:spPr>
        <p:txBody>
          <a:bodyPr>
            <a:normAutofit lnSpcReduction="10000"/>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SALE </a:t>
            </a:r>
            <a:r>
              <a:rPr lang="en-US" b="1" dirty="0">
                <a:effectLst/>
              </a:rPr>
              <a:t>(Book Materials)</a:t>
            </a:r>
            <a:r>
              <a:rPr lang="en-US" dirty="0" smtClean="0">
                <a:effectLst/>
              </a:rPr>
              <a:t> </a:t>
            </a:r>
            <a:r>
              <a:rPr lang="en-US" dirty="0" smtClean="0">
                <a:effectLst/>
                <a:sym typeface="Wingdings" panose="05000000000000000000" pitchFamily="2" charset="2"/>
              </a:rPr>
              <a:t> </a:t>
            </a:r>
            <a:r>
              <a:rPr lang="en-US" b="1" dirty="0" smtClean="0">
                <a:effectLst/>
              </a:rPr>
              <a:t>Sale Individual Student</a:t>
            </a:r>
          </a:p>
          <a:p>
            <a:pPr marL="457200" indent="-457200">
              <a:buFont typeface="+mj-lt"/>
              <a:buAutoNum type="arabicPeriod"/>
            </a:pPr>
            <a:r>
              <a:rPr lang="en-US" b="1" dirty="0">
                <a:effectLst/>
              </a:rPr>
              <a:t>Click on </a:t>
            </a:r>
            <a:r>
              <a:rPr lang="en-US" dirty="0" smtClean="0">
                <a:effectLst/>
              </a:rPr>
              <a:t>New Sale </a:t>
            </a:r>
            <a:r>
              <a:rPr lang="en-US" b="1" dirty="0" smtClean="0">
                <a:effectLst/>
              </a:rPr>
              <a:t>button </a:t>
            </a:r>
            <a:r>
              <a:rPr lang="en-US" b="1" dirty="0">
                <a:effectLst/>
              </a:rPr>
              <a:t>to add </a:t>
            </a:r>
            <a:r>
              <a:rPr lang="en-US" b="1" dirty="0" smtClean="0">
                <a:effectLst/>
              </a:rPr>
              <a:t>new opening stock</a:t>
            </a:r>
          </a:p>
          <a:p>
            <a:pPr marL="457200" indent="-457200">
              <a:buFont typeface="+mj-lt"/>
              <a:buAutoNum type="arabicPeriod"/>
            </a:pPr>
            <a:r>
              <a:rPr lang="en-US" b="1" dirty="0" smtClean="0">
                <a:effectLst/>
              </a:rPr>
              <a:t>This will redirect to book material sale page (</a:t>
            </a:r>
            <a:r>
              <a:rPr lang="en-US" b="1" dirty="0" err="1" smtClean="0">
                <a:effectLst/>
              </a:rPr>
              <a:t>contd</a:t>
            </a:r>
            <a:r>
              <a:rPr lang="en-US" b="1" dirty="0" smtClean="0">
                <a:effectLst/>
              </a:rPr>
              <a:t>…)</a:t>
            </a:r>
            <a:endParaRPr lang="en-US" b="1" dirty="0">
              <a:effectLst/>
            </a:endParaRPr>
          </a:p>
        </p:txBody>
      </p:sp>
      <p:pic>
        <p:nvPicPr>
          <p:cNvPr id="6" name="Picture 5"/>
          <p:cNvPicPr/>
          <p:nvPr/>
        </p:nvPicPr>
        <p:blipFill>
          <a:blip r:embed="rId2"/>
          <a:srcRect/>
          <a:stretch>
            <a:fillRect/>
          </a:stretch>
        </p:blipFill>
        <p:spPr bwMode="auto">
          <a:xfrm>
            <a:off x="379639" y="2884291"/>
            <a:ext cx="11543731" cy="2134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257513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 name="Picture 6"/>
          <p:cNvPicPr>
            <a:picLocks noChangeAspect="1"/>
          </p:cNvPicPr>
          <p:nvPr/>
        </p:nvPicPr>
        <p:blipFill>
          <a:blip r:embed="rId2"/>
          <a:stretch>
            <a:fillRect/>
          </a:stretch>
        </p:blipFill>
        <p:spPr>
          <a:xfrm>
            <a:off x="1313881" y="582307"/>
            <a:ext cx="9677522" cy="6248400"/>
          </a:xfrm>
          <a:prstGeom prst="rect">
            <a:avLst/>
          </a:prstGeom>
        </p:spPr>
      </p:pic>
      <p:sp>
        <p:nvSpPr>
          <p:cNvPr id="8" name="Title 1"/>
          <p:cNvSpPr txBox="1">
            <a:spLocks/>
          </p:cNvSpPr>
          <p:nvPr/>
        </p:nvSpPr>
        <p:spPr>
          <a:xfrm>
            <a:off x="379639" y="-136477"/>
            <a:ext cx="11546006" cy="9189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400" b="1" dirty="0" smtClean="0">
                <a:solidFill>
                  <a:srgbClr val="92D050"/>
                </a:solidFill>
              </a:rPr>
              <a:t>Q: </a:t>
            </a:r>
            <a:r>
              <a:rPr lang="en-US" sz="2400" b="1" dirty="0" smtClean="0">
                <a:solidFill>
                  <a:srgbClr val="92D050"/>
                </a:solidFill>
                <a:effectLst/>
              </a:rPr>
              <a:t>To make Book material sale to an individual student (</a:t>
            </a:r>
            <a:r>
              <a:rPr lang="en-US" sz="2400" b="1" dirty="0" err="1" smtClean="0">
                <a:solidFill>
                  <a:srgbClr val="92D050"/>
                </a:solidFill>
                <a:effectLst/>
              </a:rPr>
              <a:t>contd</a:t>
            </a:r>
            <a:r>
              <a:rPr lang="en-US" sz="2400" b="1" dirty="0" smtClean="0">
                <a:solidFill>
                  <a:srgbClr val="92D050"/>
                </a:solidFill>
                <a:effectLst/>
              </a:rPr>
              <a:t>…)</a:t>
            </a:r>
            <a:endParaRPr lang="en-IN" sz="2400" b="1" dirty="0">
              <a:solidFill>
                <a:srgbClr val="92D050"/>
              </a:solidFill>
            </a:endParaRPr>
          </a:p>
        </p:txBody>
      </p:sp>
    </p:spTree>
    <p:extLst>
      <p:ext uri="{BB962C8B-B14F-4D97-AF65-F5344CB8AC3E}">
        <p14:creationId xmlns:p14="http://schemas.microsoft.com/office/powerpoint/2010/main" xmlns="" val="3150265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39" y="618728"/>
            <a:ext cx="11387232" cy="2711325"/>
          </a:xfrm>
        </p:spPr>
        <p:txBody>
          <a:bodyPr/>
          <a:lstStyle/>
          <a:p>
            <a:pPr marL="457200" indent="-457200">
              <a:buFont typeface="+mj-lt"/>
              <a:buAutoNum type="arabicPeriod"/>
            </a:pPr>
            <a:r>
              <a:rPr lang="en-US" b="1" dirty="0" smtClean="0">
                <a:effectLst/>
              </a:rPr>
              <a:t>Select a student by entering student id or by selecting student from dropdown and click search button</a:t>
            </a:r>
          </a:p>
          <a:p>
            <a:pPr marL="457200" indent="-457200">
              <a:buFont typeface="+mj-lt"/>
              <a:buAutoNum type="arabicPeriod"/>
            </a:pPr>
            <a:r>
              <a:rPr lang="en-US" b="1" dirty="0" smtClean="0">
                <a:effectLst/>
              </a:rPr>
              <a:t>Enter required details and click </a:t>
            </a:r>
            <a:r>
              <a:rPr lang="en-US" dirty="0" smtClean="0">
                <a:effectLst/>
              </a:rPr>
              <a:t>calculate and prepare bill </a:t>
            </a:r>
            <a:r>
              <a:rPr lang="en-US" b="1" dirty="0" smtClean="0">
                <a:effectLst/>
              </a:rPr>
              <a:t>button to generate total amount </a:t>
            </a:r>
          </a:p>
          <a:p>
            <a:pPr marL="457200" indent="-457200">
              <a:buFont typeface="+mj-lt"/>
              <a:buAutoNum type="arabicPeriod"/>
            </a:pPr>
            <a:r>
              <a:rPr lang="en-US" b="1" dirty="0" smtClean="0">
                <a:effectLst/>
              </a:rPr>
              <a:t>Enter payment details and </a:t>
            </a:r>
            <a:r>
              <a:rPr lang="en-US" dirty="0" smtClean="0">
                <a:effectLst/>
              </a:rPr>
              <a:t>save </a:t>
            </a:r>
            <a:r>
              <a:rPr lang="en-US" b="1" dirty="0" smtClean="0">
                <a:effectLst/>
              </a:rPr>
              <a:t>button</a:t>
            </a:r>
            <a:endParaRPr lang="en-US" b="1" dirty="0">
              <a:effectLst/>
            </a:endParaRPr>
          </a:p>
        </p:txBody>
      </p:sp>
      <p:sp>
        <p:nvSpPr>
          <p:cNvPr id="7" name="Title 1"/>
          <p:cNvSpPr txBox="1">
            <a:spLocks/>
          </p:cNvSpPr>
          <p:nvPr/>
        </p:nvSpPr>
        <p:spPr>
          <a:xfrm>
            <a:off x="379639" y="-136477"/>
            <a:ext cx="11546006" cy="9189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400" b="1" dirty="0" smtClean="0">
                <a:solidFill>
                  <a:srgbClr val="92D050"/>
                </a:solidFill>
              </a:rPr>
              <a:t>Q: </a:t>
            </a:r>
            <a:r>
              <a:rPr lang="en-US" sz="2400" b="1" dirty="0" smtClean="0">
                <a:solidFill>
                  <a:srgbClr val="92D050"/>
                </a:solidFill>
                <a:effectLst/>
              </a:rPr>
              <a:t>To make Book material sale to an individual student (</a:t>
            </a:r>
            <a:r>
              <a:rPr lang="en-US" sz="2400" b="1" dirty="0" err="1" smtClean="0">
                <a:solidFill>
                  <a:srgbClr val="92D050"/>
                </a:solidFill>
                <a:effectLst/>
              </a:rPr>
              <a:t>contd</a:t>
            </a:r>
            <a:r>
              <a:rPr lang="en-US" sz="2400" b="1" dirty="0" smtClean="0">
                <a:solidFill>
                  <a:srgbClr val="92D050"/>
                </a:solidFill>
                <a:effectLst/>
              </a:rPr>
              <a:t>…)</a:t>
            </a:r>
            <a:endParaRPr lang="en-IN" sz="2400" b="1" dirty="0">
              <a:solidFill>
                <a:srgbClr val="92D050"/>
              </a:solidFill>
            </a:endParaRPr>
          </a:p>
        </p:txBody>
      </p:sp>
    </p:spTree>
    <p:extLst>
      <p:ext uri="{BB962C8B-B14F-4D97-AF65-F5344CB8AC3E}">
        <p14:creationId xmlns:p14="http://schemas.microsoft.com/office/powerpoint/2010/main" xmlns="" val="1373194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view Items sold to individual students</a:t>
            </a:r>
            <a:endParaRPr lang="en-IN" sz="2400" b="1" dirty="0">
              <a:solidFill>
                <a:srgbClr val="92D050"/>
              </a:solidFill>
            </a:endParaRPr>
          </a:p>
        </p:txBody>
      </p:sp>
      <p:sp>
        <p:nvSpPr>
          <p:cNvPr id="3" name="Content Placeholder 2"/>
          <p:cNvSpPr>
            <a:spLocks noGrp="1"/>
          </p:cNvSpPr>
          <p:nvPr>
            <p:ph idx="1"/>
          </p:nvPr>
        </p:nvSpPr>
        <p:spPr>
          <a:xfrm>
            <a:off x="379639" y="782471"/>
            <a:ext cx="11387232" cy="1796955"/>
          </a:xfrm>
        </p:spPr>
        <p:txBody>
          <a:bodyPr>
            <a:normAutofit fontScale="92500" lnSpcReduction="10000"/>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SALE </a:t>
            </a:r>
            <a:r>
              <a:rPr lang="en-US" b="1" dirty="0">
                <a:effectLst/>
              </a:rPr>
              <a:t>(Book Materials)</a:t>
            </a:r>
            <a:r>
              <a:rPr lang="en-US" dirty="0" smtClean="0">
                <a:effectLst/>
              </a:rPr>
              <a:t> </a:t>
            </a:r>
            <a:r>
              <a:rPr lang="en-US" dirty="0" smtClean="0">
                <a:effectLst/>
                <a:sym typeface="Wingdings" panose="05000000000000000000" pitchFamily="2" charset="2"/>
              </a:rPr>
              <a:t> </a:t>
            </a:r>
            <a:r>
              <a:rPr lang="en-US" b="1" dirty="0" smtClean="0">
                <a:effectLst/>
              </a:rPr>
              <a:t>Sale Individual Student</a:t>
            </a:r>
          </a:p>
          <a:p>
            <a:pPr marL="457200" indent="-457200">
              <a:buFont typeface="+mj-lt"/>
              <a:buAutoNum type="arabicPeriod"/>
            </a:pPr>
            <a:r>
              <a:rPr lang="en-US" b="1" dirty="0">
                <a:effectLst/>
              </a:rPr>
              <a:t>Select a student by entering student id or by selecting student from dropdown and click </a:t>
            </a:r>
            <a:r>
              <a:rPr lang="en-US" dirty="0" smtClean="0">
                <a:effectLst/>
              </a:rPr>
              <a:t>search student</a:t>
            </a:r>
            <a:r>
              <a:rPr lang="en-US" b="1" dirty="0" smtClean="0">
                <a:effectLst/>
              </a:rPr>
              <a:t> button (or enter bill number and click show button)</a:t>
            </a:r>
          </a:p>
          <a:p>
            <a:pPr marL="457200" indent="-457200">
              <a:buFont typeface="+mj-lt"/>
              <a:buAutoNum type="arabicPeriod"/>
            </a:pPr>
            <a:r>
              <a:rPr lang="en-US" b="1" dirty="0" smtClean="0">
                <a:solidFill>
                  <a:srgbClr val="92D050"/>
                </a:solidFill>
                <a:effectLst/>
              </a:rPr>
              <a:t>View:</a:t>
            </a:r>
            <a:r>
              <a:rPr lang="en-US" b="1" dirty="0" smtClean="0">
                <a:effectLst/>
              </a:rPr>
              <a:t> Click binocular icon from details column to view</a:t>
            </a:r>
          </a:p>
          <a:p>
            <a:pPr marL="457200" indent="-457200">
              <a:buFont typeface="+mj-lt"/>
              <a:buAutoNum type="arabicPeriod"/>
            </a:pPr>
            <a:r>
              <a:rPr lang="en-US" b="1" dirty="0" smtClean="0">
                <a:solidFill>
                  <a:srgbClr val="92D050"/>
                </a:solidFill>
                <a:effectLst/>
              </a:rPr>
              <a:t>Delete:</a:t>
            </a:r>
            <a:r>
              <a:rPr lang="en-US" b="1" dirty="0" smtClean="0">
                <a:effectLst/>
              </a:rPr>
              <a:t> Click cross icon from Action column to delete </a:t>
            </a:r>
            <a:endParaRPr lang="en-US" b="1" dirty="0">
              <a:effectLst/>
            </a:endParaRPr>
          </a:p>
        </p:txBody>
      </p:sp>
      <p:pic>
        <p:nvPicPr>
          <p:cNvPr id="6" name="Picture 5"/>
          <p:cNvPicPr/>
          <p:nvPr/>
        </p:nvPicPr>
        <p:blipFill>
          <a:blip r:embed="rId2"/>
          <a:srcRect/>
          <a:stretch>
            <a:fillRect/>
          </a:stretch>
        </p:blipFill>
        <p:spPr bwMode="auto">
          <a:xfrm>
            <a:off x="379639" y="2884291"/>
            <a:ext cx="11543731" cy="2134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090694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make Book material sale return</a:t>
            </a:r>
            <a:endParaRPr lang="en-IN" sz="2400" b="1" dirty="0">
              <a:solidFill>
                <a:srgbClr val="92D050"/>
              </a:solidFill>
            </a:endParaRPr>
          </a:p>
        </p:txBody>
      </p:sp>
      <p:sp>
        <p:nvSpPr>
          <p:cNvPr id="3" name="Content Placeholder 2"/>
          <p:cNvSpPr>
            <a:spLocks noGrp="1"/>
          </p:cNvSpPr>
          <p:nvPr>
            <p:ph idx="1"/>
          </p:nvPr>
        </p:nvSpPr>
        <p:spPr>
          <a:xfrm>
            <a:off x="2" y="782472"/>
            <a:ext cx="3589360" cy="4667535"/>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SALE </a:t>
            </a:r>
            <a:r>
              <a:rPr lang="en-US" b="1" dirty="0">
                <a:effectLst/>
              </a:rPr>
              <a:t>(Book Materials)</a:t>
            </a:r>
            <a:r>
              <a:rPr lang="en-US" dirty="0" smtClean="0">
                <a:effectLst/>
              </a:rPr>
              <a:t> </a:t>
            </a:r>
            <a:r>
              <a:rPr lang="en-US" dirty="0" smtClean="0">
                <a:effectLst/>
                <a:sym typeface="Wingdings" panose="05000000000000000000" pitchFamily="2" charset="2"/>
              </a:rPr>
              <a:t> </a:t>
            </a:r>
            <a:r>
              <a:rPr lang="en-US" b="1" dirty="0">
                <a:effectLst/>
              </a:rPr>
              <a:t>Sale </a:t>
            </a:r>
            <a:r>
              <a:rPr lang="en-US" b="1" dirty="0" smtClean="0">
                <a:effectLst/>
              </a:rPr>
              <a:t>Return</a:t>
            </a:r>
          </a:p>
          <a:p>
            <a:pPr marL="457200" indent="-457200">
              <a:buFont typeface="+mj-lt"/>
              <a:buAutoNum type="arabicPeriod"/>
            </a:pPr>
            <a:r>
              <a:rPr lang="en-US" b="1" dirty="0">
                <a:effectLst/>
              </a:rPr>
              <a:t>Select a student by entering student id or by selecting student from dropdown and click search </a:t>
            </a:r>
            <a:r>
              <a:rPr lang="en-US" b="1" dirty="0" smtClean="0">
                <a:effectLst/>
              </a:rPr>
              <a:t>button</a:t>
            </a:r>
          </a:p>
          <a:p>
            <a:pPr marL="457200" indent="-457200">
              <a:buFont typeface="+mj-lt"/>
              <a:buAutoNum type="arabicPeriod"/>
            </a:pPr>
            <a:r>
              <a:rPr lang="en-US" b="1" dirty="0">
                <a:effectLst/>
              </a:rPr>
              <a:t>Enter required details and click </a:t>
            </a:r>
            <a:r>
              <a:rPr lang="en-US" dirty="0">
                <a:effectLst/>
              </a:rPr>
              <a:t>calculate and prepare bill </a:t>
            </a:r>
            <a:r>
              <a:rPr lang="en-US" b="1" dirty="0">
                <a:effectLst/>
              </a:rPr>
              <a:t>button to generate total </a:t>
            </a:r>
            <a:r>
              <a:rPr lang="en-US" b="1" dirty="0" smtClean="0">
                <a:effectLst/>
              </a:rPr>
              <a:t>amount</a:t>
            </a:r>
          </a:p>
          <a:p>
            <a:pPr marL="457200" indent="-457200">
              <a:buFont typeface="+mj-lt"/>
              <a:buAutoNum type="arabicPeriod"/>
            </a:pPr>
            <a:r>
              <a:rPr lang="en-US" b="1" dirty="0" smtClean="0">
                <a:effectLst/>
              </a:rPr>
              <a:t>Now click save button</a:t>
            </a:r>
            <a:endParaRPr lang="en-US" b="1" dirty="0">
              <a:effectLst/>
            </a:endParaRPr>
          </a:p>
        </p:txBody>
      </p:sp>
      <p:pic>
        <p:nvPicPr>
          <p:cNvPr id="7" name="Picture 6"/>
          <p:cNvPicPr>
            <a:picLocks noChangeAspect="1"/>
          </p:cNvPicPr>
          <p:nvPr/>
        </p:nvPicPr>
        <p:blipFill>
          <a:blip r:embed="rId2"/>
          <a:stretch>
            <a:fillRect/>
          </a:stretch>
        </p:blipFill>
        <p:spPr>
          <a:xfrm>
            <a:off x="3551377" y="782472"/>
            <a:ext cx="8640624" cy="5050800"/>
          </a:xfrm>
          <a:prstGeom prst="rect">
            <a:avLst/>
          </a:prstGeom>
        </p:spPr>
      </p:pic>
    </p:spTree>
    <p:extLst>
      <p:ext uri="{BB962C8B-B14F-4D97-AF65-F5344CB8AC3E}">
        <p14:creationId xmlns:p14="http://schemas.microsoft.com/office/powerpoint/2010/main" xmlns="" val="352649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8" y="-76052"/>
            <a:ext cx="9905998" cy="813031"/>
          </a:xfrm>
        </p:spPr>
        <p:txBody>
          <a:bodyPr>
            <a:normAutofit/>
          </a:bodyPr>
          <a:lstStyle/>
          <a:p>
            <a:r>
              <a:rPr lang="en-IN" sz="2400" b="1" dirty="0" smtClean="0">
                <a:solidFill>
                  <a:srgbClr val="92D050"/>
                </a:solidFill>
                <a:effectLst>
                  <a:glow rad="38100">
                    <a:schemeClr val="bg1">
                      <a:lumMod val="65000"/>
                      <a:lumOff val="35000"/>
                      <a:alpha val="40000"/>
                    </a:schemeClr>
                  </a:glow>
                  <a:outerShdw blurRad="38100" dist="38100" dir="2700000" algn="tl">
                    <a:srgbClr val="000000">
                      <a:alpha val="43137"/>
                    </a:srgbClr>
                  </a:outerShdw>
                </a:effectLst>
              </a:rPr>
              <a:t>Q: Opening a new financial year</a:t>
            </a:r>
            <a:endParaRPr lang="en-IN" sz="2400" b="1" dirty="0">
              <a:solidFill>
                <a:srgbClr val="92D050"/>
              </a:solidFill>
              <a:effectLst>
                <a:glow rad="38100">
                  <a:schemeClr val="bg1">
                    <a:lumMod val="65000"/>
                    <a:lumOff val="35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45378" y="0"/>
            <a:ext cx="11409528" cy="6339385"/>
          </a:xfrm>
        </p:spPr>
        <p:txBody>
          <a:bodyPr>
            <a:normAutofit/>
          </a:bodyPr>
          <a:lstStyle/>
          <a:p>
            <a:pPr marL="457200" indent="-457200">
              <a:buFont typeface="+mj-lt"/>
              <a:buAutoNum type="arabicPeriod"/>
            </a:pPr>
            <a:r>
              <a:rPr lang="en-US" b="1" dirty="0" smtClean="0">
                <a:effectLst/>
              </a:rPr>
              <a:t>Click</a:t>
            </a:r>
            <a:r>
              <a:rPr lang="en-IN" dirty="0" smtClean="0">
                <a:effectLst/>
                <a:sym typeface="Wingdings" panose="05000000000000000000" pitchFamily="2" charset="2"/>
              </a:rPr>
              <a:t> </a:t>
            </a:r>
            <a:r>
              <a:rPr lang="en-IN" b="1" dirty="0" smtClean="0">
                <a:effectLst/>
              </a:rPr>
              <a:t>Sales &amp; Accounts</a:t>
            </a:r>
            <a:r>
              <a:rPr lang="en-US" b="1" dirty="0" smtClean="0">
                <a:effectLst/>
              </a:rPr>
              <a:t> </a:t>
            </a:r>
            <a:r>
              <a:rPr lang="en-IN" dirty="0" smtClean="0">
                <a:effectLst/>
                <a:sym typeface="Wingdings" panose="05000000000000000000" pitchFamily="2" charset="2"/>
              </a:rPr>
              <a:t> </a:t>
            </a:r>
            <a:r>
              <a:rPr lang="en-US" b="1" dirty="0">
                <a:effectLst/>
              </a:rPr>
              <a:t>Master setting</a:t>
            </a:r>
            <a:r>
              <a:rPr lang="en-US" dirty="0">
                <a:effectLst/>
              </a:rPr>
              <a:t> </a:t>
            </a:r>
            <a:r>
              <a:rPr lang="en-US" dirty="0" smtClean="0">
                <a:effectLst/>
                <a:sym typeface="Wingdings" panose="05000000000000000000" pitchFamily="2" charset="2"/>
              </a:rPr>
              <a:t> </a:t>
            </a:r>
            <a:r>
              <a:rPr lang="en-US" b="1" dirty="0" smtClean="0">
                <a:effectLst/>
                <a:sym typeface="Wingdings" panose="05000000000000000000" pitchFamily="2" charset="2"/>
              </a:rPr>
              <a:t>O</a:t>
            </a:r>
            <a:r>
              <a:rPr lang="en-US" b="1" dirty="0" smtClean="0">
                <a:effectLst/>
              </a:rPr>
              <a:t>pen </a:t>
            </a:r>
            <a:r>
              <a:rPr lang="en-US" b="1" dirty="0">
                <a:effectLst/>
              </a:rPr>
              <a:t>Financial </a:t>
            </a:r>
            <a:r>
              <a:rPr lang="en-US" b="1" dirty="0" smtClean="0">
                <a:effectLst/>
              </a:rPr>
              <a:t>Year</a:t>
            </a:r>
          </a:p>
          <a:p>
            <a:pPr marL="457200" indent="-457200">
              <a:buFont typeface="+mj-lt"/>
              <a:buAutoNum type="arabicPeriod"/>
            </a:pPr>
            <a:r>
              <a:rPr lang="en-US" b="1" dirty="0" smtClean="0">
                <a:effectLst/>
              </a:rPr>
              <a:t>Now click Add New button </a:t>
            </a:r>
            <a:r>
              <a:rPr lang="en-US" b="1" dirty="0">
                <a:effectLst/>
              </a:rPr>
              <a:t>to initialize a new financial </a:t>
            </a:r>
            <a:r>
              <a:rPr lang="en-US" b="1" dirty="0" smtClean="0">
                <a:effectLst/>
              </a:rPr>
              <a:t>year. </a:t>
            </a:r>
            <a:r>
              <a:rPr lang="en-IN" b="1" dirty="0">
                <a:effectLst/>
              </a:rPr>
              <a:t>This will redirect to a new </a:t>
            </a:r>
            <a:r>
              <a:rPr lang="en-IN" b="1" dirty="0" smtClean="0">
                <a:effectLst/>
              </a:rPr>
              <a:t>page</a:t>
            </a: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r>
              <a:rPr lang="en-US" b="1" dirty="0">
                <a:solidFill>
                  <a:srgbClr val="92D050"/>
                </a:solidFill>
                <a:effectLst/>
              </a:rPr>
              <a:t>To set opening </a:t>
            </a:r>
            <a:r>
              <a:rPr lang="en-US" b="1" dirty="0" smtClean="0">
                <a:solidFill>
                  <a:srgbClr val="92D050"/>
                </a:solidFill>
                <a:effectLst/>
              </a:rPr>
              <a:t>balance: </a:t>
            </a:r>
            <a:r>
              <a:rPr lang="en-US" b="1" dirty="0">
                <a:effectLst/>
              </a:rPr>
              <a:t>click on </a:t>
            </a:r>
            <a:r>
              <a:rPr lang="en-US" dirty="0">
                <a:effectLst/>
              </a:rPr>
              <a:t>Reset Current Opening Balance </a:t>
            </a:r>
            <a:r>
              <a:rPr lang="en-US" b="1" dirty="0" smtClean="0">
                <a:effectLst/>
              </a:rPr>
              <a:t>button and </a:t>
            </a:r>
            <a:r>
              <a:rPr lang="en-US" b="1" dirty="0">
                <a:effectLst/>
              </a:rPr>
              <a:t>edit the required field</a:t>
            </a:r>
            <a:endParaRPr lang="en-IN" b="1" dirty="0"/>
          </a:p>
        </p:txBody>
      </p:sp>
      <p:pic>
        <p:nvPicPr>
          <p:cNvPr id="7" name="Picture 6"/>
          <p:cNvPicPr>
            <a:picLocks noChangeAspect="1"/>
          </p:cNvPicPr>
          <p:nvPr/>
        </p:nvPicPr>
        <p:blipFill>
          <a:blip r:embed="rId2"/>
          <a:stretch>
            <a:fillRect/>
          </a:stretch>
        </p:blipFill>
        <p:spPr>
          <a:xfrm>
            <a:off x="994963" y="1848083"/>
            <a:ext cx="10310358" cy="2643217"/>
          </a:xfrm>
          <a:prstGeom prst="rect">
            <a:avLst/>
          </a:prstGeom>
        </p:spPr>
      </p:pic>
    </p:spTree>
    <p:extLst>
      <p:ext uri="{BB962C8B-B14F-4D97-AF65-F5344CB8AC3E}">
        <p14:creationId xmlns:p14="http://schemas.microsoft.com/office/powerpoint/2010/main" xmlns="" val="25809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a:solidFill>
                  <a:srgbClr val="92D050"/>
                </a:solidFill>
                <a:effectLst/>
              </a:rPr>
              <a:t>To </a:t>
            </a:r>
            <a:r>
              <a:rPr lang="en-US" sz="2400" b="1" dirty="0" smtClean="0">
                <a:solidFill>
                  <a:srgbClr val="92D050"/>
                </a:solidFill>
                <a:effectLst/>
              </a:rPr>
              <a:t>make consolidated </a:t>
            </a:r>
            <a:r>
              <a:rPr lang="en-US" sz="2400" b="1" dirty="0">
                <a:solidFill>
                  <a:srgbClr val="92D050"/>
                </a:solidFill>
                <a:effectLst/>
              </a:rPr>
              <a:t>Book material sale </a:t>
            </a:r>
            <a:r>
              <a:rPr lang="en-US" sz="2400" b="1" dirty="0" smtClean="0">
                <a:solidFill>
                  <a:srgbClr val="92D050"/>
                </a:solidFill>
                <a:effectLst/>
              </a:rPr>
              <a:t>to teacher</a:t>
            </a:r>
            <a:endParaRPr lang="en-IN" sz="2400" b="1" dirty="0">
              <a:solidFill>
                <a:srgbClr val="92D050"/>
              </a:solidFill>
            </a:endParaRPr>
          </a:p>
        </p:txBody>
      </p:sp>
      <p:sp>
        <p:nvSpPr>
          <p:cNvPr id="3" name="Content Placeholder 2"/>
          <p:cNvSpPr>
            <a:spLocks noGrp="1"/>
          </p:cNvSpPr>
          <p:nvPr>
            <p:ph idx="1"/>
          </p:nvPr>
        </p:nvSpPr>
        <p:spPr>
          <a:xfrm>
            <a:off x="0" y="531991"/>
            <a:ext cx="10849969" cy="1086761"/>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SALE </a:t>
            </a:r>
            <a:r>
              <a:rPr lang="en-US" b="1" dirty="0">
                <a:effectLst/>
              </a:rPr>
              <a:t>(Book Materials)</a:t>
            </a:r>
            <a:r>
              <a:rPr lang="en-US" dirty="0" smtClean="0">
                <a:effectLst/>
              </a:rPr>
              <a:t> </a:t>
            </a:r>
            <a:r>
              <a:rPr lang="en-US" dirty="0" smtClean="0">
                <a:effectLst/>
                <a:sym typeface="Wingdings" panose="05000000000000000000" pitchFamily="2" charset="2"/>
              </a:rPr>
              <a:t> </a:t>
            </a:r>
            <a:r>
              <a:rPr lang="en-US" b="1" dirty="0">
                <a:effectLst/>
              </a:rPr>
              <a:t>Sale </a:t>
            </a:r>
            <a:r>
              <a:rPr lang="en-US" b="1" dirty="0" smtClean="0">
                <a:effectLst/>
              </a:rPr>
              <a:t>Consolidated</a:t>
            </a:r>
          </a:p>
        </p:txBody>
      </p:sp>
      <p:pic>
        <p:nvPicPr>
          <p:cNvPr id="4" name="Picture 3"/>
          <p:cNvPicPr>
            <a:picLocks noChangeAspect="1"/>
          </p:cNvPicPr>
          <p:nvPr/>
        </p:nvPicPr>
        <p:blipFill>
          <a:blip r:embed="rId2"/>
          <a:stretch>
            <a:fillRect/>
          </a:stretch>
        </p:blipFill>
        <p:spPr>
          <a:xfrm>
            <a:off x="2682593" y="1637731"/>
            <a:ext cx="9509407" cy="5220269"/>
          </a:xfrm>
          <a:prstGeom prst="rect">
            <a:avLst/>
          </a:prstGeom>
        </p:spPr>
      </p:pic>
      <p:sp>
        <p:nvSpPr>
          <p:cNvPr id="6" name="Content Placeholder 2"/>
          <p:cNvSpPr txBox="1">
            <a:spLocks/>
          </p:cNvSpPr>
          <p:nvPr/>
        </p:nvSpPr>
        <p:spPr>
          <a:xfrm>
            <a:off x="0" y="1618752"/>
            <a:ext cx="2702257" cy="5123242"/>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indent="-457200">
              <a:buFont typeface="+mj-lt"/>
              <a:buAutoNum type="arabicPeriod" startAt="2"/>
            </a:pPr>
            <a:r>
              <a:rPr lang="en-US" b="1" dirty="0">
                <a:effectLst/>
              </a:rPr>
              <a:t>Select a student by entering student id or by selecting student from dropdown and click search </a:t>
            </a:r>
            <a:r>
              <a:rPr lang="en-US" b="1" dirty="0" smtClean="0">
                <a:effectLst/>
              </a:rPr>
              <a:t>button</a:t>
            </a:r>
          </a:p>
          <a:p>
            <a:pPr marL="457200" indent="-457200">
              <a:buFont typeface="+mj-lt"/>
              <a:buAutoNum type="arabicPeriod" startAt="2"/>
            </a:pPr>
            <a:r>
              <a:rPr lang="en-US" b="1" dirty="0" smtClean="0">
                <a:effectLst/>
              </a:rPr>
              <a:t>Enter required details and click </a:t>
            </a:r>
            <a:r>
              <a:rPr lang="en-US" dirty="0" smtClean="0">
                <a:effectLst/>
              </a:rPr>
              <a:t>calculate and prepare bill </a:t>
            </a:r>
            <a:r>
              <a:rPr lang="en-US" b="1" dirty="0" smtClean="0">
                <a:effectLst/>
              </a:rPr>
              <a:t>button to generate total amount </a:t>
            </a:r>
          </a:p>
          <a:p>
            <a:pPr marL="457200" indent="-457200">
              <a:buFont typeface="+mj-lt"/>
              <a:buAutoNum type="arabicPeriod" startAt="2"/>
            </a:pPr>
            <a:r>
              <a:rPr lang="en-US" b="1" dirty="0" smtClean="0">
                <a:effectLst/>
              </a:rPr>
              <a:t>Enter payment details and </a:t>
            </a:r>
            <a:r>
              <a:rPr lang="en-US" dirty="0" smtClean="0">
                <a:effectLst/>
              </a:rPr>
              <a:t>save </a:t>
            </a:r>
            <a:r>
              <a:rPr lang="en-US" b="1" dirty="0" smtClean="0">
                <a:effectLst/>
              </a:rPr>
              <a:t>button</a:t>
            </a:r>
            <a:endParaRPr lang="en-US" b="1" dirty="0">
              <a:effectLst/>
            </a:endParaRPr>
          </a:p>
        </p:txBody>
      </p:sp>
    </p:spTree>
    <p:extLst>
      <p:ext uri="{BB962C8B-B14F-4D97-AF65-F5344CB8AC3E}">
        <p14:creationId xmlns:p14="http://schemas.microsoft.com/office/powerpoint/2010/main" xmlns="" val="3891523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modify Stationary item price</a:t>
            </a:r>
            <a:endParaRPr lang="en-IN" sz="2400" b="1" dirty="0">
              <a:solidFill>
                <a:srgbClr val="92D050"/>
              </a:solidFill>
            </a:endParaRPr>
          </a:p>
        </p:txBody>
      </p:sp>
      <p:sp>
        <p:nvSpPr>
          <p:cNvPr id="3" name="Content Placeholder 2"/>
          <p:cNvSpPr>
            <a:spLocks noGrp="1"/>
          </p:cNvSpPr>
          <p:nvPr>
            <p:ph idx="1"/>
          </p:nvPr>
        </p:nvSpPr>
        <p:spPr>
          <a:xfrm>
            <a:off x="379639" y="322997"/>
            <a:ext cx="11109276" cy="1710520"/>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SALE </a:t>
            </a:r>
            <a:r>
              <a:rPr lang="en-US" b="1" dirty="0">
                <a:effectLst/>
              </a:rPr>
              <a:t>(Book Materials)</a:t>
            </a:r>
            <a:r>
              <a:rPr lang="en-US" dirty="0" smtClean="0">
                <a:effectLst/>
              </a:rPr>
              <a:t> </a:t>
            </a:r>
            <a:r>
              <a:rPr lang="en-US" dirty="0" smtClean="0">
                <a:effectLst/>
                <a:sym typeface="Wingdings" panose="05000000000000000000" pitchFamily="2" charset="2"/>
              </a:rPr>
              <a:t> </a:t>
            </a:r>
            <a:r>
              <a:rPr lang="en-US" b="1" dirty="0">
                <a:effectLst/>
              </a:rPr>
              <a:t>Sale </a:t>
            </a:r>
            <a:r>
              <a:rPr lang="en-US" b="1" dirty="0" smtClean="0">
                <a:effectLst/>
              </a:rPr>
              <a:t>Return</a:t>
            </a:r>
          </a:p>
          <a:p>
            <a:pPr marL="457200" indent="-457200">
              <a:buFont typeface="+mj-lt"/>
              <a:buAutoNum type="arabicPeriod"/>
            </a:pPr>
            <a:r>
              <a:rPr lang="en-US" b="1" dirty="0">
                <a:effectLst/>
              </a:rPr>
              <a:t>Select search parameters to get items and </a:t>
            </a:r>
            <a:r>
              <a:rPr lang="en-US" b="1" dirty="0" smtClean="0">
                <a:effectLst/>
              </a:rPr>
              <a:t>click search button</a:t>
            </a:r>
          </a:p>
          <a:p>
            <a:pPr marL="457200" indent="-457200">
              <a:buFont typeface="+mj-lt"/>
              <a:buAutoNum type="arabicPeriod"/>
            </a:pPr>
            <a:r>
              <a:rPr lang="en-US" b="1" dirty="0" smtClean="0">
                <a:effectLst/>
              </a:rPr>
              <a:t>Edit the price in unit sale price column and click save button</a:t>
            </a:r>
            <a:endParaRPr lang="en-US" b="1" dirty="0">
              <a:effectLst/>
            </a:endParaRPr>
          </a:p>
        </p:txBody>
      </p:sp>
      <p:pic>
        <p:nvPicPr>
          <p:cNvPr id="5" name="Picture 4"/>
          <p:cNvPicPr>
            <a:picLocks noChangeAspect="1"/>
          </p:cNvPicPr>
          <p:nvPr/>
        </p:nvPicPr>
        <p:blipFill>
          <a:blip r:embed="rId2"/>
          <a:stretch>
            <a:fillRect/>
          </a:stretch>
        </p:blipFill>
        <p:spPr>
          <a:xfrm>
            <a:off x="1456443" y="1851043"/>
            <a:ext cx="9169885" cy="5006957"/>
          </a:xfrm>
          <a:prstGeom prst="rect">
            <a:avLst/>
          </a:prstGeom>
        </p:spPr>
      </p:pic>
    </p:spTree>
    <p:extLst>
      <p:ext uri="{BB962C8B-B14F-4D97-AF65-F5344CB8AC3E}">
        <p14:creationId xmlns:p14="http://schemas.microsoft.com/office/powerpoint/2010/main" xmlns="" val="3253847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add miscellaneous expense detail</a:t>
            </a:r>
            <a:endParaRPr lang="en-IN" sz="2400" b="1" dirty="0">
              <a:solidFill>
                <a:srgbClr val="92D050"/>
              </a:solidFill>
            </a:endParaRPr>
          </a:p>
        </p:txBody>
      </p:sp>
      <p:sp>
        <p:nvSpPr>
          <p:cNvPr id="3" name="Content Placeholder 2"/>
          <p:cNvSpPr>
            <a:spLocks noGrp="1"/>
          </p:cNvSpPr>
          <p:nvPr>
            <p:ph idx="1"/>
          </p:nvPr>
        </p:nvSpPr>
        <p:spPr>
          <a:xfrm>
            <a:off x="1" y="567857"/>
            <a:ext cx="5858296" cy="2925970"/>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Transactions </a:t>
            </a:r>
            <a:r>
              <a:rPr lang="en-US" dirty="0" smtClean="0">
                <a:effectLst/>
                <a:sym typeface="Wingdings" panose="05000000000000000000" pitchFamily="2" charset="2"/>
              </a:rPr>
              <a:t> </a:t>
            </a:r>
            <a:r>
              <a:rPr lang="en-US" b="1" dirty="0" smtClean="0">
                <a:effectLst/>
              </a:rPr>
              <a:t>Expense</a:t>
            </a:r>
          </a:p>
          <a:p>
            <a:pPr marL="457200" indent="-457200">
              <a:buFont typeface="+mj-lt"/>
              <a:buAutoNum type="arabicPeriod"/>
            </a:pPr>
            <a:r>
              <a:rPr lang="en-US" b="1" dirty="0" smtClean="0">
                <a:effectLst/>
              </a:rPr>
              <a:t>Now click new expense button. This will redirect to miscellaneous expenditure page</a:t>
            </a:r>
          </a:p>
          <a:p>
            <a:pPr marL="457200" indent="-457200">
              <a:buFont typeface="+mj-lt"/>
              <a:buAutoNum type="arabicPeriod"/>
            </a:pPr>
            <a:r>
              <a:rPr lang="en-US" b="1" dirty="0" smtClean="0">
                <a:effectLst/>
              </a:rPr>
              <a:t>Enter required expenditure detail in the form and click submit button to save the expenditure</a:t>
            </a:r>
          </a:p>
        </p:txBody>
      </p:sp>
      <p:pic>
        <p:nvPicPr>
          <p:cNvPr id="4" name="Picture 3"/>
          <p:cNvPicPr>
            <a:picLocks noChangeAspect="1"/>
          </p:cNvPicPr>
          <p:nvPr/>
        </p:nvPicPr>
        <p:blipFill>
          <a:blip r:embed="rId2"/>
          <a:stretch>
            <a:fillRect/>
          </a:stretch>
        </p:blipFill>
        <p:spPr>
          <a:xfrm>
            <a:off x="2059863" y="5196138"/>
            <a:ext cx="8185557" cy="1661862"/>
          </a:xfrm>
          <a:prstGeom prst="rect">
            <a:avLst/>
          </a:prstGeom>
        </p:spPr>
      </p:pic>
      <p:pic>
        <p:nvPicPr>
          <p:cNvPr id="8" name="Picture 7"/>
          <p:cNvPicPr>
            <a:picLocks noChangeAspect="1"/>
          </p:cNvPicPr>
          <p:nvPr/>
        </p:nvPicPr>
        <p:blipFill>
          <a:blip r:embed="rId3"/>
          <a:stretch>
            <a:fillRect/>
          </a:stretch>
        </p:blipFill>
        <p:spPr>
          <a:xfrm>
            <a:off x="5718412" y="567857"/>
            <a:ext cx="6425598" cy="4614748"/>
          </a:xfrm>
          <a:prstGeom prst="rect">
            <a:avLst/>
          </a:prstGeom>
        </p:spPr>
      </p:pic>
    </p:spTree>
    <p:extLst>
      <p:ext uri="{BB962C8B-B14F-4D97-AF65-F5344CB8AC3E}">
        <p14:creationId xmlns:p14="http://schemas.microsoft.com/office/powerpoint/2010/main" xmlns="" val="2951793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get miscellaneous expense details</a:t>
            </a:r>
            <a:endParaRPr lang="en-IN" sz="2400" b="1" dirty="0">
              <a:solidFill>
                <a:srgbClr val="92D050"/>
              </a:solidFill>
            </a:endParaRPr>
          </a:p>
        </p:txBody>
      </p:sp>
      <p:sp>
        <p:nvSpPr>
          <p:cNvPr id="3" name="Content Placeholder 2"/>
          <p:cNvSpPr>
            <a:spLocks noGrp="1"/>
          </p:cNvSpPr>
          <p:nvPr>
            <p:ph idx="1"/>
          </p:nvPr>
        </p:nvSpPr>
        <p:spPr>
          <a:xfrm>
            <a:off x="379639" y="322997"/>
            <a:ext cx="11409527" cy="1487605"/>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Transactions </a:t>
            </a:r>
            <a:r>
              <a:rPr lang="en-US" dirty="0" smtClean="0">
                <a:effectLst/>
                <a:sym typeface="Wingdings" panose="05000000000000000000" pitchFamily="2" charset="2"/>
              </a:rPr>
              <a:t> </a:t>
            </a:r>
            <a:r>
              <a:rPr lang="en-US" b="1" dirty="0" smtClean="0">
                <a:effectLst/>
              </a:rPr>
              <a:t>Expense</a:t>
            </a:r>
          </a:p>
          <a:p>
            <a:pPr marL="457200" indent="-457200">
              <a:buFont typeface="+mj-lt"/>
              <a:buAutoNum type="arabicPeriod"/>
            </a:pPr>
            <a:r>
              <a:rPr lang="en-US" b="1" dirty="0" smtClean="0">
                <a:effectLst/>
              </a:rPr>
              <a:t>Select search parameter and click show button to get all expense</a:t>
            </a:r>
          </a:p>
        </p:txBody>
      </p:sp>
      <p:pic>
        <p:nvPicPr>
          <p:cNvPr id="6" name="Picture 5"/>
          <p:cNvPicPr>
            <a:picLocks noChangeAspect="1"/>
          </p:cNvPicPr>
          <p:nvPr/>
        </p:nvPicPr>
        <p:blipFill>
          <a:blip r:embed="rId2"/>
          <a:stretch>
            <a:fillRect/>
          </a:stretch>
        </p:blipFill>
        <p:spPr>
          <a:xfrm>
            <a:off x="2862878" y="1810603"/>
            <a:ext cx="9329122" cy="5047398"/>
          </a:xfrm>
          <a:prstGeom prst="rect">
            <a:avLst/>
          </a:prstGeom>
        </p:spPr>
      </p:pic>
      <p:sp>
        <p:nvSpPr>
          <p:cNvPr id="7" name="Content Placeholder 2"/>
          <p:cNvSpPr txBox="1">
            <a:spLocks/>
          </p:cNvSpPr>
          <p:nvPr/>
        </p:nvSpPr>
        <p:spPr>
          <a:xfrm>
            <a:off x="243161" y="1810602"/>
            <a:ext cx="2619718" cy="44264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indent="-457200">
              <a:buFont typeface="+mj-lt"/>
              <a:buAutoNum type="arabicPeriod" startAt="3"/>
            </a:pPr>
            <a:r>
              <a:rPr lang="en-US" b="1" dirty="0" smtClean="0">
                <a:solidFill>
                  <a:srgbClr val="92D050"/>
                </a:solidFill>
                <a:effectLst/>
              </a:rPr>
              <a:t>Edit:</a:t>
            </a:r>
            <a:r>
              <a:rPr lang="en-US" b="1" dirty="0" smtClean="0">
                <a:effectLst/>
              </a:rPr>
              <a:t> Click pencil icon button in action column and edit all details</a:t>
            </a:r>
          </a:p>
          <a:p>
            <a:pPr marL="457200" indent="-457200">
              <a:buFont typeface="+mj-lt"/>
              <a:buAutoNum type="arabicPeriod" startAt="3"/>
            </a:pPr>
            <a:r>
              <a:rPr lang="en-US" b="1" dirty="0" smtClean="0">
                <a:solidFill>
                  <a:srgbClr val="92D050"/>
                </a:solidFill>
                <a:effectLst/>
              </a:rPr>
              <a:t>Delete:</a:t>
            </a:r>
            <a:r>
              <a:rPr lang="en-US" b="1" dirty="0" smtClean="0">
                <a:effectLst/>
              </a:rPr>
              <a:t> Click cross icon button to delete desired expense detail</a:t>
            </a:r>
          </a:p>
          <a:p>
            <a:pPr marL="457200" indent="-457200">
              <a:buFont typeface="+mj-lt"/>
              <a:buAutoNum type="arabicPeriod" startAt="3"/>
            </a:pPr>
            <a:r>
              <a:rPr lang="en-US" b="1" dirty="0" smtClean="0">
                <a:solidFill>
                  <a:srgbClr val="92D050"/>
                </a:solidFill>
                <a:effectLst/>
              </a:rPr>
              <a:t>Print: </a:t>
            </a:r>
            <a:r>
              <a:rPr lang="en-US" b="1" dirty="0" smtClean="0">
                <a:effectLst/>
              </a:rPr>
              <a:t>Click print link in Print column</a:t>
            </a:r>
          </a:p>
        </p:txBody>
      </p:sp>
    </p:spTree>
    <p:extLst>
      <p:ext uri="{BB962C8B-B14F-4D97-AF65-F5344CB8AC3E}">
        <p14:creationId xmlns:p14="http://schemas.microsoft.com/office/powerpoint/2010/main" xmlns="" val="3486012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add </a:t>
            </a:r>
            <a:r>
              <a:rPr lang="en-US" sz="2400" b="1" dirty="0">
                <a:solidFill>
                  <a:srgbClr val="92D050"/>
                </a:solidFill>
                <a:effectLst/>
              </a:rPr>
              <a:t>Payment Voucher</a:t>
            </a:r>
            <a:endParaRPr lang="en-IN" sz="2400" b="1" dirty="0">
              <a:solidFill>
                <a:srgbClr val="92D050"/>
              </a:solidFill>
            </a:endParaRPr>
          </a:p>
        </p:txBody>
      </p:sp>
      <p:sp>
        <p:nvSpPr>
          <p:cNvPr id="3" name="Content Placeholder 2"/>
          <p:cNvSpPr>
            <a:spLocks noGrp="1"/>
          </p:cNvSpPr>
          <p:nvPr>
            <p:ph idx="1"/>
          </p:nvPr>
        </p:nvSpPr>
        <p:spPr>
          <a:xfrm>
            <a:off x="0" y="567856"/>
            <a:ext cx="6115809" cy="3676597"/>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Transactions </a:t>
            </a:r>
            <a:r>
              <a:rPr lang="en-US" dirty="0" smtClean="0">
                <a:effectLst/>
                <a:sym typeface="Wingdings" panose="05000000000000000000" pitchFamily="2" charset="2"/>
              </a:rPr>
              <a:t> </a:t>
            </a:r>
            <a:r>
              <a:rPr lang="en-US" b="1" dirty="0">
                <a:effectLst/>
              </a:rPr>
              <a:t>Payment </a:t>
            </a:r>
            <a:r>
              <a:rPr lang="en-US" b="1" dirty="0" smtClean="0">
                <a:effectLst/>
              </a:rPr>
              <a:t>Voucher</a:t>
            </a:r>
          </a:p>
          <a:p>
            <a:pPr marL="457200" indent="-457200">
              <a:buFont typeface="+mj-lt"/>
              <a:buAutoNum type="arabicPeriod"/>
            </a:pPr>
            <a:r>
              <a:rPr lang="en-US" b="1" dirty="0" smtClean="0">
                <a:effectLst/>
              </a:rPr>
              <a:t>Now click add new button. This will redirect to payment voucher page</a:t>
            </a:r>
          </a:p>
          <a:p>
            <a:pPr marL="457200" indent="-457200">
              <a:buFont typeface="+mj-lt"/>
              <a:buAutoNum type="arabicPeriod"/>
            </a:pPr>
            <a:r>
              <a:rPr lang="en-US" b="1" dirty="0" smtClean="0">
                <a:effectLst/>
              </a:rPr>
              <a:t>Enter required details in the form and click save &amp; add new button to save the detail and then click cancel button if there is no payment voucher detail to add</a:t>
            </a:r>
          </a:p>
          <a:p>
            <a:pPr marL="457200" indent="-457200">
              <a:buFont typeface="+mj-lt"/>
              <a:buAutoNum type="arabicPeriod"/>
            </a:pPr>
            <a:r>
              <a:rPr lang="en-US" b="1" dirty="0" smtClean="0">
                <a:solidFill>
                  <a:srgbClr val="92D050"/>
                </a:solidFill>
                <a:effectLst/>
              </a:rPr>
              <a:t>Print:</a:t>
            </a:r>
            <a:r>
              <a:rPr lang="en-US" b="1" dirty="0" smtClean="0">
                <a:effectLst/>
              </a:rPr>
              <a:t> Click print button to print the corresponding payment voucher</a:t>
            </a:r>
          </a:p>
        </p:txBody>
      </p:sp>
      <p:pic>
        <p:nvPicPr>
          <p:cNvPr id="5" name="Picture 4"/>
          <p:cNvPicPr>
            <a:picLocks noChangeAspect="1"/>
          </p:cNvPicPr>
          <p:nvPr/>
        </p:nvPicPr>
        <p:blipFill>
          <a:blip r:embed="rId2"/>
          <a:stretch>
            <a:fillRect/>
          </a:stretch>
        </p:blipFill>
        <p:spPr>
          <a:xfrm>
            <a:off x="2138356" y="4410381"/>
            <a:ext cx="8028571" cy="2447619"/>
          </a:xfrm>
          <a:prstGeom prst="rect">
            <a:avLst/>
          </a:prstGeom>
        </p:spPr>
      </p:pic>
      <p:pic>
        <p:nvPicPr>
          <p:cNvPr id="7" name="Picture 6"/>
          <p:cNvPicPr>
            <a:picLocks noChangeAspect="1"/>
          </p:cNvPicPr>
          <p:nvPr/>
        </p:nvPicPr>
        <p:blipFill>
          <a:blip r:embed="rId3"/>
          <a:stretch>
            <a:fillRect/>
          </a:stretch>
        </p:blipFill>
        <p:spPr>
          <a:xfrm>
            <a:off x="6115810" y="524667"/>
            <a:ext cx="6076190" cy="3885714"/>
          </a:xfrm>
          <a:prstGeom prst="rect">
            <a:avLst/>
          </a:prstGeom>
        </p:spPr>
      </p:pic>
    </p:spTree>
    <p:extLst>
      <p:ext uri="{BB962C8B-B14F-4D97-AF65-F5344CB8AC3E}">
        <p14:creationId xmlns:p14="http://schemas.microsoft.com/office/powerpoint/2010/main" xmlns="" val="174055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add receipt </a:t>
            </a:r>
            <a:r>
              <a:rPr lang="en-US" sz="2400" b="1" dirty="0">
                <a:solidFill>
                  <a:srgbClr val="92D050"/>
                </a:solidFill>
                <a:effectLst/>
              </a:rPr>
              <a:t>Voucher</a:t>
            </a:r>
            <a:endParaRPr lang="en-IN" sz="2400" b="1" dirty="0">
              <a:solidFill>
                <a:srgbClr val="92D050"/>
              </a:solidFill>
            </a:endParaRPr>
          </a:p>
        </p:txBody>
      </p:sp>
      <p:sp>
        <p:nvSpPr>
          <p:cNvPr id="3" name="Content Placeholder 2"/>
          <p:cNvSpPr>
            <a:spLocks noGrp="1"/>
          </p:cNvSpPr>
          <p:nvPr>
            <p:ph idx="1"/>
          </p:nvPr>
        </p:nvSpPr>
        <p:spPr>
          <a:xfrm>
            <a:off x="0" y="567857"/>
            <a:ext cx="6903860" cy="3553768"/>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Transactions </a:t>
            </a:r>
            <a:r>
              <a:rPr lang="en-US" dirty="0" smtClean="0">
                <a:effectLst/>
                <a:sym typeface="Wingdings" panose="05000000000000000000" pitchFamily="2" charset="2"/>
              </a:rPr>
              <a:t> </a:t>
            </a:r>
            <a:r>
              <a:rPr lang="en-US" b="1" dirty="0">
                <a:effectLst/>
              </a:rPr>
              <a:t>Receipt Voucher </a:t>
            </a:r>
            <a:endParaRPr lang="en-US" b="1" dirty="0" smtClean="0">
              <a:effectLst/>
            </a:endParaRPr>
          </a:p>
          <a:p>
            <a:pPr marL="457200" indent="-457200">
              <a:buFont typeface="+mj-lt"/>
              <a:buAutoNum type="arabicPeriod"/>
            </a:pPr>
            <a:r>
              <a:rPr lang="en-US" b="1" dirty="0" smtClean="0">
                <a:effectLst/>
              </a:rPr>
              <a:t>Now click receipt new button. This will redirect to receipt voucher page</a:t>
            </a:r>
          </a:p>
          <a:p>
            <a:pPr marL="457200" indent="-457200">
              <a:buFont typeface="+mj-lt"/>
              <a:buAutoNum type="arabicPeriod"/>
            </a:pPr>
            <a:r>
              <a:rPr lang="en-US" b="1" dirty="0" smtClean="0">
                <a:effectLst/>
              </a:rPr>
              <a:t>Enter required details in the form and click save button to save the detail</a:t>
            </a:r>
          </a:p>
          <a:p>
            <a:pPr marL="457200" indent="-457200">
              <a:buFont typeface="+mj-lt"/>
              <a:buAutoNum type="arabicPeriod"/>
            </a:pPr>
            <a:r>
              <a:rPr lang="en-US" b="1" dirty="0" smtClean="0">
                <a:solidFill>
                  <a:srgbClr val="92D050"/>
                </a:solidFill>
                <a:effectLst/>
              </a:rPr>
              <a:t>Print:</a:t>
            </a:r>
            <a:r>
              <a:rPr lang="en-US" b="1" dirty="0" smtClean="0">
                <a:effectLst/>
              </a:rPr>
              <a:t> Click print receipt button to print the corresponding receipt voucher</a:t>
            </a:r>
          </a:p>
        </p:txBody>
      </p:sp>
      <p:pic>
        <p:nvPicPr>
          <p:cNvPr id="4" name="Picture 3"/>
          <p:cNvPicPr>
            <a:picLocks noChangeAspect="1"/>
          </p:cNvPicPr>
          <p:nvPr/>
        </p:nvPicPr>
        <p:blipFill>
          <a:blip r:embed="rId2"/>
          <a:stretch>
            <a:fillRect/>
          </a:stretch>
        </p:blipFill>
        <p:spPr>
          <a:xfrm>
            <a:off x="2293633" y="4723230"/>
            <a:ext cx="7718017" cy="2134770"/>
          </a:xfrm>
          <a:prstGeom prst="rect">
            <a:avLst/>
          </a:prstGeom>
        </p:spPr>
      </p:pic>
      <p:pic>
        <p:nvPicPr>
          <p:cNvPr id="10" name="Picture 9"/>
          <p:cNvPicPr>
            <a:picLocks noChangeAspect="1"/>
          </p:cNvPicPr>
          <p:nvPr/>
        </p:nvPicPr>
        <p:blipFill>
          <a:blip r:embed="rId3"/>
          <a:stretch>
            <a:fillRect/>
          </a:stretch>
        </p:blipFill>
        <p:spPr>
          <a:xfrm>
            <a:off x="6903860" y="78131"/>
            <a:ext cx="5206252" cy="4645099"/>
          </a:xfrm>
          <a:prstGeom prst="rect">
            <a:avLst/>
          </a:prstGeom>
        </p:spPr>
      </p:pic>
    </p:spTree>
    <p:extLst>
      <p:ext uri="{BB962C8B-B14F-4D97-AF65-F5344CB8AC3E}">
        <p14:creationId xmlns:p14="http://schemas.microsoft.com/office/powerpoint/2010/main" xmlns="" val="507721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modify bank a/c for received </a:t>
            </a:r>
            <a:r>
              <a:rPr lang="en-US" sz="2400" b="1" dirty="0" err="1" smtClean="0">
                <a:solidFill>
                  <a:srgbClr val="92D050"/>
                </a:solidFill>
                <a:effectLst/>
              </a:rPr>
              <a:t>cheque</a:t>
            </a:r>
            <a:endParaRPr lang="en-IN" sz="2400" b="1" dirty="0">
              <a:solidFill>
                <a:srgbClr val="92D050"/>
              </a:solidFill>
            </a:endParaRPr>
          </a:p>
        </p:txBody>
      </p:sp>
      <p:sp>
        <p:nvSpPr>
          <p:cNvPr id="3" name="Content Placeholder 2"/>
          <p:cNvSpPr>
            <a:spLocks noGrp="1"/>
          </p:cNvSpPr>
          <p:nvPr>
            <p:ph idx="1"/>
          </p:nvPr>
        </p:nvSpPr>
        <p:spPr>
          <a:xfrm>
            <a:off x="379639" y="322997"/>
            <a:ext cx="11330140" cy="2174543"/>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Transactions </a:t>
            </a:r>
            <a:r>
              <a:rPr lang="en-US" dirty="0" smtClean="0">
                <a:effectLst/>
                <a:sym typeface="Wingdings" panose="05000000000000000000" pitchFamily="2" charset="2"/>
              </a:rPr>
              <a:t> </a:t>
            </a:r>
            <a:r>
              <a:rPr lang="en-US" b="1" dirty="0">
                <a:effectLst/>
              </a:rPr>
              <a:t>Re-Assign Bank A/C</a:t>
            </a:r>
            <a:endParaRPr lang="en-US" b="1" dirty="0" smtClean="0">
              <a:effectLst/>
            </a:endParaRPr>
          </a:p>
          <a:p>
            <a:pPr marL="457200" indent="-457200">
              <a:buFont typeface="+mj-lt"/>
              <a:buAutoNum type="arabicPeriod"/>
            </a:pPr>
            <a:r>
              <a:rPr lang="en-US" b="1" dirty="0" smtClean="0">
                <a:effectLst/>
              </a:rPr>
              <a:t>Select the required criteria and click view list to view the records</a:t>
            </a:r>
          </a:p>
          <a:p>
            <a:pPr marL="457200" indent="-457200">
              <a:buFont typeface="+mj-lt"/>
              <a:buAutoNum type="arabicPeriod"/>
            </a:pPr>
            <a:r>
              <a:rPr lang="en-US" b="1" dirty="0" smtClean="0">
                <a:effectLst/>
              </a:rPr>
              <a:t>Select bank a/c from the dropdown in </a:t>
            </a:r>
            <a:r>
              <a:rPr lang="en-US" dirty="0" smtClean="0">
                <a:effectLst/>
              </a:rPr>
              <a:t>credited to bank a/c </a:t>
            </a:r>
            <a:r>
              <a:rPr lang="en-US" b="1" dirty="0" smtClean="0">
                <a:effectLst/>
              </a:rPr>
              <a:t>section and click modify to modify the bank a/c</a:t>
            </a:r>
          </a:p>
        </p:txBody>
      </p:sp>
      <p:pic>
        <p:nvPicPr>
          <p:cNvPr id="6" name="Picture 5"/>
          <p:cNvPicPr>
            <a:picLocks noChangeAspect="1"/>
          </p:cNvPicPr>
          <p:nvPr/>
        </p:nvPicPr>
        <p:blipFill>
          <a:blip r:embed="rId2"/>
          <a:stretch>
            <a:fillRect/>
          </a:stretch>
        </p:blipFill>
        <p:spPr>
          <a:xfrm>
            <a:off x="-6692" y="3177619"/>
            <a:ext cx="12209484" cy="1872052"/>
          </a:xfrm>
          <a:prstGeom prst="rect">
            <a:avLst/>
          </a:prstGeom>
        </p:spPr>
      </p:pic>
    </p:spTree>
    <p:extLst>
      <p:ext uri="{BB962C8B-B14F-4D97-AF65-F5344CB8AC3E}">
        <p14:creationId xmlns:p14="http://schemas.microsoft.com/office/powerpoint/2010/main" xmlns="" val="1242973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add Bank transaction detail</a:t>
            </a:r>
            <a:endParaRPr lang="en-IN" sz="2400" b="1" dirty="0">
              <a:solidFill>
                <a:srgbClr val="92D050"/>
              </a:solidFill>
            </a:endParaRPr>
          </a:p>
        </p:txBody>
      </p:sp>
      <p:sp>
        <p:nvSpPr>
          <p:cNvPr id="3" name="Content Placeholder 2"/>
          <p:cNvSpPr>
            <a:spLocks noGrp="1"/>
          </p:cNvSpPr>
          <p:nvPr>
            <p:ph idx="1"/>
          </p:nvPr>
        </p:nvSpPr>
        <p:spPr>
          <a:xfrm>
            <a:off x="193199" y="604714"/>
            <a:ext cx="7055492" cy="2715466"/>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Transactions </a:t>
            </a:r>
            <a:r>
              <a:rPr lang="en-US" dirty="0" smtClean="0">
                <a:effectLst/>
                <a:sym typeface="Wingdings" panose="05000000000000000000" pitchFamily="2" charset="2"/>
              </a:rPr>
              <a:t> </a:t>
            </a:r>
            <a:r>
              <a:rPr lang="en-US" b="1" dirty="0">
                <a:effectLst/>
              </a:rPr>
              <a:t>Bank Payment/Receipt Status</a:t>
            </a:r>
            <a:endParaRPr lang="en-US" b="1" dirty="0" smtClean="0">
              <a:effectLst/>
            </a:endParaRPr>
          </a:p>
          <a:p>
            <a:pPr marL="457200" indent="-457200">
              <a:buFont typeface="+mj-lt"/>
              <a:buAutoNum type="arabicPeriod"/>
            </a:pPr>
            <a:r>
              <a:rPr lang="en-US" b="1" dirty="0" smtClean="0">
                <a:effectLst/>
              </a:rPr>
              <a:t>Now click on </a:t>
            </a:r>
            <a:r>
              <a:rPr lang="en-US" dirty="0" smtClean="0">
                <a:effectLst/>
              </a:rPr>
              <a:t>cash deposit/withdraw </a:t>
            </a:r>
            <a:r>
              <a:rPr lang="en-US" b="1" dirty="0" smtClean="0">
                <a:effectLst/>
              </a:rPr>
              <a:t>button to add new bank transaction detail</a:t>
            </a:r>
          </a:p>
          <a:p>
            <a:pPr marL="457200" indent="-457200">
              <a:buFont typeface="+mj-lt"/>
              <a:buAutoNum type="arabicPeriod"/>
            </a:pPr>
            <a:r>
              <a:rPr lang="en-US" b="1" dirty="0" smtClean="0">
                <a:effectLst/>
              </a:rPr>
              <a:t>Enter transaction detail and after confirming click save button</a:t>
            </a:r>
          </a:p>
        </p:txBody>
      </p:sp>
      <p:pic>
        <p:nvPicPr>
          <p:cNvPr id="4" name="Picture 3"/>
          <p:cNvPicPr>
            <a:picLocks noChangeAspect="1"/>
          </p:cNvPicPr>
          <p:nvPr/>
        </p:nvPicPr>
        <p:blipFill>
          <a:blip r:embed="rId2"/>
          <a:stretch>
            <a:fillRect/>
          </a:stretch>
        </p:blipFill>
        <p:spPr>
          <a:xfrm>
            <a:off x="45419" y="5164635"/>
            <a:ext cx="12066667" cy="1523810"/>
          </a:xfrm>
          <a:prstGeom prst="rect">
            <a:avLst/>
          </a:prstGeom>
        </p:spPr>
      </p:pic>
      <p:pic>
        <p:nvPicPr>
          <p:cNvPr id="5" name="Picture 4"/>
          <p:cNvPicPr>
            <a:picLocks noChangeAspect="1"/>
          </p:cNvPicPr>
          <p:nvPr/>
        </p:nvPicPr>
        <p:blipFill>
          <a:blip r:embed="rId3"/>
          <a:stretch>
            <a:fillRect/>
          </a:stretch>
        </p:blipFill>
        <p:spPr>
          <a:xfrm>
            <a:off x="7248691" y="659306"/>
            <a:ext cx="4865006" cy="4322130"/>
          </a:xfrm>
          <a:prstGeom prst="rect">
            <a:avLst/>
          </a:prstGeom>
        </p:spPr>
      </p:pic>
    </p:spTree>
    <p:extLst>
      <p:ext uri="{BB962C8B-B14F-4D97-AF65-F5344CB8AC3E}">
        <p14:creationId xmlns:p14="http://schemas.microsoft.com/office/powerpoint/2010/main" xmlns="" val="3793699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a:solidFill>
                  <a:srgbClr val="92D050"/>
                </a:solidFill>
                <a:effectLst/>
              </a:rPr>
              <a:t>To give </a:t>
            </a:r>
            <a:r>
              <a:rPr lang="en-US" sz="2400" b="1" dirty="0" smtClean="0">
                <a:solidFill>
                  <a:srgbClr val="92D050"/>
                </a:solidFill>
                <a:effectLst/>
              </a:rPr>
              <a:t>Status to Bank transaction</a:t>
            </a:r>
            <a:endParaRPr lang="en-IN" sz="2400" b="1" dirty="0">
              <a:solidFill>
                <a:srgbClr val="92D050"/>
              </a:solidFill>
            </a:endParaRPr>
          </a:p>
        </p:txBody>
      </p:sp>
      <p:sp>
        <p:nvSpPr>
          <p:cNvPr id="3" name="Content Placeholder 2"/>
          <p:cNvSpPr>
            <a:spLocks noGrp="1"/>
          </p:cNvSpPr>
          <p:nvPr>
            <p:ph idx="1"/>
          </p:nvPr>
        </p:nvSpPr>
        <p:spPr>
          <a:xfrm>
            <a:off x="193199" y="618362"/>
            <a:ext cx="7055492" cy="2715466"/>
          </a:xfrm>
        </p:spPr>
        <p:txBody>
          <a:bodyPr>
            <a:normAutofit lnSpcReduction="10000"/>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Transactions </a:t>
            </a:r>
            <a:r>
              <a:rPr lang="en-US" dirty="0" smtClean="0">
                <a:effectLst/>
                <a:sym typeface="Wingdings" panose="05000000000000000000" pitchFamily="2" charset="2"/>
              </a:rPr>
              <a:t> </a:t>
            </a:r>
            <a:r>
              <a:rPr lang="en-US" b="1" dirty="0">
                <a:effectLst/>
              </a:rPr>
              <a:t>Bank Payment/Receipt Status</a:t>
            </a:r>
            <a:endParaRPr lang="en-US" b="1" dirty="0" smtClean="0">
              <a:effectLst/>
            </a:endParaRPr>
          </a:p>
          <a:p>
            <a:pPr marL="457200" indent="-457200">
              <a:buFont typeface="+mj-lt"/>
              <a:buAutoNum type="arabicPeriod"/>
            </a:pPr>
            <a:r>
              <a:rPr lang="en-US" b="1" dirty="0" smtClean="0">
                <a:effectLst/>
              </a:rPr>
              <a:t>Select search parameters and click view list to view the records</a:t>
            </a:r>
          </a:p>
          <a:p>
            <a:pPr marL="457200" indent="-457200">
              <a:buFont typeface="+mj-lt"/>
              <a:buAutoNum type="arabicPeriod"/>
            </a:pPr>
            <a:r>
              <a:rPr lang="en-US" b="1" dirty="0" smtClean="0">
                <a:effectLst/>
              </a:rPr>
              <a:t>Click </a:t>
            </a:r>
            <a:r>
              <a:rPr lang="en-US" b="1" dirty="0">
                <a:effectLst/>
              </a:rPr>
              <a:t>c</a:t>
            </a:r>
            <a:r>
              <a:rPr lang="en-US" b="1" dirty="0" smtClean="0">
                <a:effectLst/>
              </a:rPr>
              <a:t>orresponding select button to give a status to a desired bank transaction</a:t>
            </a:r>
          </a:p>
          <a:p>
            <a:pPr marL="457200" indent="-457200">
              <a:buFont typeface="+mj-lt"/>
              <a:buAutoNum type="arabicPeriod"/>
            </a:pPr>
            <a:r>
              <a:rPr lang="en-US" b="1" dirty="0" smtClean="0">
                <a:effectLst/>
              </a:rPr>
              <a:t>Select bank a/c from the dropdown in </a:t>
            </a:r>
            <a:r>
              <a:rPr lang="en-US" dirty="0" smtClean="0">
                <a:effectLst/>
              </a:rPr>
              <a:t>credited to bank a/c </a:t>
            </a:r>
            <a:r>
              <a:rPr lang="en-US" b="1" dirty="0" smtClean="0">
                <a:effectLst/>
              </a:rPr>
              <a:t>section and click modify to modify the bank a/c</a:t>
            </a:r>
          </a:p>
        </p:txBody>
      </p:sp>
      <p:pic>
        <p:nvPicPr>
          <p:cNvPr id="9" name="Picture 8"/>
          <p:cNvPicPr>
            <a:picLocks noChangeAspect="1"/>
          </p:cNvPicPr>
          <p:nvPr/>
        </p:nvPicPr>
        <p:blipFill>
          <a:blip r:embed="rId2"/>
          <a:stretch>
            <a:fillRect/>
          </a:stretch>
        </p:blipFill>
        <p:spPr>
          <a:xfrm>
            <a:off x="47647" y="3433911"/>
            <a:ext cx="12064439" cy="3330492"/>
          </a:xfrm>
          <a:prstGeom prst="rect">
            <a:avLst/>
          </a:prstGeom>
        </p:spPr>
      </p:pic>
      <p:pic>
        <p:nvPicPr>
          <p:cNvPr id="11" name="Picture 10"/>
          <p:cNvPicPr>
            <a:picLocks noChangeAspect="1"/>
          </p:cNvPicPr>
          <p:nvPr/>
        </p:nvPicPr>
        <p:blipFill>
          <a:blip r:embed="rId3"/>
          <a:stretch>
            <a:fillRect/>
          </a:stretch>
        </p:blipFill>
        <p:spPr>
          <a:xfrm>
            <a:off x="7248689" y="698310"/>
            <a:ext cx="4863396" cy="2282609"/>
          </a:xfrm>
          <a:prstGeom prst="rect">
            <a:avLst/>
          </a:prstGeom>
        </p:spPr>
      </p:pic>
    </p:spTree>
    <p:extLst>
      <p:ext uri="{BB962C8B-B14F-4D97-AF65-F5344CB8AC3E}">
        <p14:creationId xmlns:p14="http://schemas.microsoft.com/office/powerpoint/2010/main" xmlns="" val="2806098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add transaction detail of bank to bank transfer</a:t>
            </a:r>
            <a:endParaRPr lang="en-IN" sz="2400" b="1" dirty="0">
              <a:solidFill>
                <a:srgbClr val="92D050"/>
              </a:solidFill>
            </a:endParaRPr>
          </a:p>
        </p:txBody>
      </p:sp>
      <p:sp>
        <p:nvSpPr>
          <p:cNvPr id="3" name="Content Placeholder 2"/>
          <p:cNvSpPr>
            <a:spLocks noGrp="1"/>
          </p:cNvSpPr>
          <p:nvPr>
            <p:ph idx="1"/>
          </p:nvPr>
        </p:nvSpPr>
        <p:spPr>
          <a:xfrm>
            <a:off x="193199" y="686601"/>
            <a:ext cx="5834637" cy="2779930"/>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Transactions </a:t>
            </a:r>
            <a:r>
              <a:rPr lang="en-US" dirty="0" smtClean="0">
                <a:effectLst/>
                <a:sym typeface="Wingdings" panose="05000000000000000000" pitchFamily="2" charset="2"/>
              </a:rPr>
              <a:t> </a:t>
            </a:r>
            <a:r>
              <a:rPr lang="en-US" b="1" dirty="0">
                <a:effectLst/>
              </a:rPr>
              <a:t>Bank </a:t>
            </a:r>
            <a:r>
              <a:rPr lang="en-US" b="1" dirty="0" smtClean="0">
                <a:effectLst/>
              </a:rPr>
              <a:t>Transfer</a:t>
            </a:r>
          </a:p>
          <a:p>
            <a:pPr marL="457200" indent="-457200">
              <a:buFont typeface="+mj-lt"/>
              <a:buAutoNum type="arabicPeriod"/>
            </a:pPr>
            <a:r>
              <a:rPr lang="en-US" b="1" dirty="0" smtClean="0">
                <a:effectLst/>
              </a:rPr>
              <a:t>Enter transaction detail and after confirming click save button</a:t>
            </a:r>
          </a:p>
          <a:p>
            <a:pPr marL="457200" indent="-457200">
              <a:buFont typeface="+mj-lt"/>
              <a:buAutoNum type="arabicPeriod"/>
            </a:pPr>
            <a:r>
              <a:rPr lang="en-US" b="1" dirty="0" smtClean="0">
                <a:effectLst/>
              </a:rPr>
              <a:t>Click View List Button to view the transaction list (image on next slide)</a:t>
            </a:r>
          </a:p>
        </p:txBody>
      </p:sp>
      <p:pic>
        <p:nvPicPr>
          <p:cNvPr id="7" name="Picture 6"/>
          <p:cNvPicPr>
            <a:picLocks noChangeAspect="1"/>
          </p:cNvPicPr>
          <p:nvPr/>
        </p:nvPicPr>
        <p:blipFill>
          <a:blip r:embed="rId2"/>
          <a:stretch>
            <a:fillRect/>
          </a:stretch>
        </p:blipFill>
        <p:spPr>
          <a:xfrm>
            <a:off x="6027836" y="959555"/>
            <a:ext cx="6164164" cy="5278885"/>
          </a:xfrm>
          <a:prstGeom prst="rect">
            <a:avLst/>
          </a:prstGeom>
        </p:spPr>
      </p:pic>
    </p:spTree>
    <p:extLst>
      <p:ext uri="{BB962C8B-B14F-4D97-AF65-F5344CB8AC3E}">
        <p14:creationId xmlns:p14="http://schemas.microsoft.com/office/powerpoint/2010/main" xmlns="" val="2819410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8" y="-76052"/>
            <a:ext cx="9905998" cy="813031"/>
          </a:xfrm>
        </p:spPr>
        <p:txBody>
          <a:bodyPr>
            <a:normAutofit/>
          </a:bodyPr>
          <a:lstStyle/>
          <a:p>
            <a:r>
              <a:rPr lang="en-IN" sz="2400" b="1" dirty="0" smtClean="0">
                <a:solidFill>
                  <a:srgbClr val="92D050"/>
                </a:solidFill>
                <a:effectLst>
                  <a:glow rad="38100">
                    <a:schemeClr val="bg1">
                      <a:lumMod val="65000"/>
                      <a:lumOff val="35000"/>
                      <a:alpha val="40000"/>
                    </a:schemeClr>
                  </a:glow>
                  <a:outerShdw blurRad="38100" dist="38100" dir="2700000" algn="tl">
                    <a:srgbClr val="000000">
                      <a:alpha val="43137"/>
                    </a:srgbClr>
                  </a:outerShdw>
                </a:effectLst>
              </a:rPr>
              <a:t>Q: Opening a new </a:t>
            </a:r>
            <a:r>
              <a:rPr lang="en-IN" sz="2400" b="1" dirty="0">
                <a:solidFill>
                  <a:srgbClr val="92D050"/>
                </a:solidFill>
                <a:effectLst>
                  <a:glow rad="38100">
                    <a:schemeClr val="bg1">
                      <a:lumMod val="65000"/>
                      <a:lumOff val="35000"/>
                      <a:alpha val="40000"/>
                    </a:schemeClr>
                  </a:glow>
                  <a:outerShdw blurRad="38100" dist="38100" dir="2700000" algn="tl">
                    <a:srgbClr val="000000">
                      <a:alpha val="43137"/>
                    </a:srgbClr>
                  </a:outerShdw>
                </a:effectLst>
              </a:rPr>
              <a:t>financial year (</a:t>
            </a:r>
            <a:r>
              <a:rPr lang="en-IN" sz="2400" b="1" dirty="0" err="1">
                <a:solidFill>
                  <a:srgbClr val="92D050"/>
                </a:solidFill>
                <a:effectLst>
                  <a:glow rad="38100">
                    <a:schemeClr val="bg1">
                      <a:lumMod val="65000"/>
                      <a:lumOff val="35000"/>
                      <a:alpha val="40000"/>
                    </a:schemeClr>
                  </a:glow>
                  <a:outerShdw blurRad="38100" dist="38100" dir="2700000" algn="tl">
                    <a:srgbClr val="000000">
                      <a:alpha val="43137"/>
                    </a:srgbClr>
                  </a:outerShdw>
                </a:effectLst>
              </a:rPr>
              <a:t>contd</a:t>
            </a:r>
            <a:r>
              <a:rPr lang="en-IN" sz="2400" b="1" dirty="0">
                <a:solidFill>
                  <a:srgbClr val="92D050"/>
                </a:solidFill>
                <a:effectLst>
                  <a:glow rad="38100">
                    <a:schemeClr val="bg1">
                      <a:lumMod val="65000"/>
                      <a:lumOff val="35000"/>
                      <a:alpha val="40000"/>
                    </a:schemeClr>
                  </a:glow>
                  <a:outerShdw blurRad="38100" dist="38100" dir="2700000" algn="tl">
                    <a:srgbClr val="000000">
                      <a:alpha val="43137"/>
                    </a:srgbClr>
                  </a:outerShdw>
                </a:effectLst>
              </a:rPr>
              <a:t>…)</a:t>
            </a:r>
          </a:p>
        </p:txBody>
      </p:sp>
      <p:sp>
        <p:nvSpPr>
          <p:cNvPr id="3" name="Content Placeholder 2"/>
          <p:cNvSpPr>
            <a:spLocks noGrp="1"/>
          </p:cNvSpPr>
          <p:nvPr>
            <p:ph idx="1"/>
          </p:nvPr>
        </p:nvSpPr>
        <p:spPr>
          <a:xfrm>
            <a:off x="0" y="669806"/>
            <a:ext cx="4872250" cy="2347947"/>
          </a:xfrm>
        </p:spPr>
        <p:txBody>
          <a:bodyPr>
            <a:normAutofit/>
          </a:bodyPr>
          <a:lstStyle/>
          <a:p>
            <a:pPr marL="457200" indent="-457200">
              <a:buFont typeface="+mj-lt"/>
              <a:buAutoNum type="arabicPeriod" startAt="4"/>
            </a:pPr>
            <a:r>
              <a:rPr lang="en-IN" b="1" dirty="0" smtClean="0">
                <a:effectLst/>
              </a:rPr>
              <a:t>Select Financial year start and end date with all other details</a:t>
            </a:r>
            <a:endParaRPr lang="en-US" b="1" dirty="0" smtClean="0">
              <a:effectLst/>
            </a:endParaRPr>
          </a:p>
          <a:p>
            <a:pPr marL="457200" indent="-457200">
              <a:buFont typeface="+mj-lt"/>
              <a:buAutoNum type="arabicPeriod" startAt="4"/>
            </a:pPr>
            <a:r>
              <a:rPr lang="en-US" b="1" dirty="0" smtClean="0">
                <a:effectLst/>
              </a:rPr>
              <a:t>Click </a:t>
            </a:r>
            <a:r>
              <a:rPr lang="en-US" dirty="0" smtClean="0">
                <a:effectLst/>
              </a:rPr>
              <a:t>calculate total amount </a:t>
            </a:r>
            <a:r>
              <a:rPr lang="en-US" b="1" dirty="0" smtClean="0">
                <a:effectLst/>
              </a:rPr>
              <a:t>button to check closing balance</a:t>
            </a:r>
            <a:endParaRPr lang="en-IN" b="1" dirty="0"/>
          </a:p>
          <a:p>
            <a:pPr marL="457200" indent="-457200">
              <a:buFont typeface="+mj-lt"/>
              <a:buAutoNum type="arabicPeriod" startAt="4"/>
            </a:pPr>
            <a:r>
              <a:rPr lang="en-US" b="1" dirty="0">
                <a:effectLst/>
              </a:rPr>
              <a:t>Click on save </a:t>
            </a:r>
            <a:r>
              <a:rPr lang="en-US" b="1" dirty="0" smtClean="0">
                <a:effectLst/>
              </a:rPr>
              <a:t>button</a:t>
            </a:r>
          </a:p>
        </p:txBody>
      </p:sp>
      <p:pic>
        <p:nvPicPr>
          <p:cNvPr id="11" name="Picture 10"/>
          <p:cNvPicPr>
            <a:picLocks noChangeAspect="1"/>
          </p:cNvPicPr>
          <p:nvPr/>
        </p:nvPicPr>
        <p:blipFill>
          <a:blip r:embed="rId2"/>
          <a:stretch>
            <a:fillRect/>
          </a:stretch>
        </p:blipFill>
        <p:spPr>
          <a:xfrm>
            <a:off x="4872250" y="669806"/>
            <a:ext cx="7319749" cy="6188194"/>
          </a:xfrm>
          <a:prstGeom prst="rect">
            <a:avLst/>
          </a:prstGeom>
        </p:spPr>
      </p:pic>
    </p:spTree>
    <p:extLst>
      <p:ext uri="{BB962C8B-B14F-4D97-AF65-F5344CB8AC3E}">
        <p14:creationId xmlns:p14="http://schemas.microsoft.com/office/powerpoint/2010/main" xmlns="" val="1189041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9" y="-136477"/>
            <a:ext cx="11546006" cy="918949"/>
          </a:xfrm>
        </p:spPr>
        <p:txBody>
          <a:bodyPr>
            <a:normAutofit/>
          </a:bodyPr>
          <a:lstStyle/>
          <a:p>
            <a:r>
              <a:rPr lang="en-IN" sz="2400" b="1" dirty="0" smtClean="0">
                <a:solidFill>
                  <a:srgbClr val="92D050"/>
                </a:solidFill>
              </a:rPr>
              <a:t>Q: </a:t>
            </a:r>
            <a:r>
              <a:rPr lang="en-US" sz="2400" b="1" dirty="0" smtClean="0">
                <a:solidFill>
                  <a:srgbClr val="92D050"/>
                </a:solidFill>
                <a:effectLst/>
              </a:rPr>
              <a:t>To view transaction detail of bank to bank transfer</a:t>
            </a:r>
            <a:endParaRPr lang="en-IN" sz="2400" b="1" dirty="0">
              <a:solidFill>
                <a:srgbClr val="92D050"/>
              </a:solidFill>
            </a:endParaRPr>
          </a:p>
        </p:txBody>
      </p:sp>
      <p:sp>
        <p:nvSpPr>
          <p:cNvPr id="3" name="Content Placeholder 2"/>
          <p:cNvSpPr>
            <a:spLocks noGrp="1"/>
          </p:cNvSpPr>
          <p:nvPr>
            <p:ph idx="1"/>
          </p:nvPr>
        </p:nvSpPr>
        <p:spPr>
          <a:xfrm>
            <a:off x="379639" y="322997"/>
            <a:ext cx="11448341" cy="2442949"/>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Transactions </a:t>
            </a:r>
            <a:r>
              <a:rPr lang="en-US" dirty="0" smtClean="0">
                <a:effectLst/>
                <a:sym typeface="Wingdings" panose="05000000000000000000" pitchFamily="2" charset="2"/>
              </a:rPr>
              <a:t> </a:t>
            </a:r>
            <a:r>
              <a:rPr lang="en-US" b="1" dirty="0">
                <a:effectLst/>
              </a:rPr>
              <a:t>Bank </a:t>
            </a:r>
            <a:r>
              <a:rPr lang="en-US" b="1" dirty="0" smtClean="0">
                <a:effectLst/>
              </a:rPr>
              <a:t>deposit / withdrawal</a:t>
            </a:r>
          </a:p>
          <a:p>
            <a:pPr marL="457200" indent="-457200">
              <a:buFont typeface="+mj-lt"/>
              <a:buAutoNum type="arabicPeriod"/>
            </a:pPr>
            <a:r>
              <a:rPr lang="en-US" b="1" dirty="0" smtClean="0">
                <a:effectLst/>
              </a:rPr>
              <a:t>Enter search parameter and click view list button to get the records</a:t>
            </a:r>
          </a:p>
        </p:txBody>
      </p:sp>
      <p:pic>
        <p:nvPicPr>
          <p:cNvPr id="5" name="Picture 4"/>
          <p:cNvPicPr>
            <a:picLocks noChangeAspect="1"/>
          </p:cNvPicPr>
          <p:nvPr/>
        </p:nvPicPr>
        <p:blipFill>
          <a:blip r:embed="rId2"/>
          <a:stretch>
            <a:fillRect/>
          </a:stretch>
        </p:blipFill>
        <p:spPr>
          <a:xfrm>
            <a:off x="1542341" y="2504609"/>
            <a:ext cx="9112329" cy="3841600"/>
          </a:xfrm>
          <a:prstGeom prst="rect">
            <a:avLst/>
          </a:prstGeom>
        </p:spPr>
      </p:pic>
    </p:spTree>
    <p:extLst>
      <p:ext uri="{BB962C8B-B14F-4D97-AF65-F5344CB8AC3E}">
        <p14:creationId xmlns:p14="http://schemas.microsoft.com/office/powerpoint/2010/main" xmlns="" val="1659864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a:solidFill>
                  <a:srgbClr val="92D050"/>
                </a:solidFill>
                <a:effectLst/>
              </a:rPr>
              <a:t>Account Ledger Report</a:t>
            </a:r>
            <a:endParaRPr lang="en-IN" sz="2400" b="1" dirty="0">
              <a:solidFill>
                <a:srgbClr val="92D050"/>
              </a:solidFill>
            </a:endParaRPr>
          </a:p>
        </p:txBody>
      </p:sp>
      <p:sp>
        <p:nvSpPr>
          <p:cNvPr id="3" name="Content Placeholder 2"/>
          <p:cNvSpPr>
            <a:spLocks noGrp="1"/>
          </p:cNvSpPr>
          <p:nvPr>
            <p:ph idx="1"/>
          </p:nvPr>
        </p:nvSpPr>
        <p:spPr>
          <a:xfrm>
            <a:off x="459021" y="400336"/>
            <a:ext cx="10814030" cy="1401170"/>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smtClean="0">
                <a:effectLst/>
              </a:rPr>
              <a:t>Account Report </a:t>
            </a:r>
            <a:r>
              <a:rPr lang="en-US" dirty="0" smtClean="0">
                <a:effectLst/>
                <a:sym typeface="Wingdings" panose="05000000000000000000" pitchFamily="2" charset="2"/>
              </a:rPr>
              <a:t> </a:t>
            </a:r>
            <a:r>
              <a:rPr lang="en-US" b="1" dirty="0" smtClean="0">
                <a:effectLst/>
              </a:rPr>
              <a:t>Account </a:t>
            </a:r>
            <a:r>
              <a:rPr lang="en-US" b="1" dirty="0">
                <a:effectLst/>
              </a:rPr>
              <a:t>Ledger Report</a:t>
            </a:r>
            <a:endParaRPr lang="en-US" b="1" dirty="0" smtClean="0">
              <a:effectLst/>
            </a:endParaRPr>
          </a:p>
          <a:p>
            <a:pPr marL="457200" lvl="0" indent="-457200">
              <a:buFont typeface="+mj-lt"/>
              <a:buAutoNum type="arabicPeriod"/>
            </a:pPr>
            <a:r>
              <a:rPr lang="en-IN" b="1" dirty="0" smtClean="0">
                <a:effectLst/>
              </a:rPr>
              <a:t>Select search parameters and click show report button </a:t>
            </a:r>
            <a:r>
              <a:rPr lang="en-US" b="1" dirty="0">
                <a:effectLst/>
              </a:rPr>
              <a:t>to </a:t>
            </a:r>
            <a:r>
              <a:rPr lang="en-US" b="1" dirty="0" smtClean="0">
                <a:effectLst/>
              </a:rPr>
              <a:t>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report</a:t>
            </a:r>
            <a:endParaRPr lang="en-IN" b="1" dirty="0">
              <a:effectLst/>
            </a:endParaRPr>
          </a:p>
        </p:txBody>
      </p:sp>
      <p:pic>
        <p:nvPicPr>
          <p:cNvPr id="4" name="Picture 3"/>
          <p:cNvPicPr>
            <a:picLocks noChangeAspect="1"/>
          </p:cNvPicPr>
          <p:nvPr/>
        </p:nvPicPr>
        <p:blipFill>
          <a:blip r:embed="rId2"/>
          <a:stretch>
            <a:fillRect/>
          </a:stretch>
        </p:blipFill>
        <p:spPr>
          <a:xfrm>
            <a:off x="792601" y="1801506"/>
            <a:ext cx="10624540" cy="5056494"/>
          </a:xfrm>
          <a:prstGeom prst="rect">
            <a:avLst/>
          </a:prstGeom>
        </p:spPr>
      </p:pic>
    </p:spTree>
    <p:extLst>
      <p:ext uri="{BB962C8B-B14F-4D97-AF65-F5344CB8AC3E}">
        <p14:creationId xmlns:p14="http://schemas.microsoft.com/office/powerpoint/2010/main" xmlns="" val="3176983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a:solidFill>
                  <a:srgbClr val="92D050"/>
                </a:solidFill>
                <a:effectLst/>
              </a:rPr>
              <a:t>Cash </a:t>
            </a:r>
            <a:r>
              <a:rPr lang="en-US" sz="2400" b="1" dirty="0" smtClean="0">
                <a:solidFill>
                  <a:srgbClr val="92D050"/>
                </a:solidFill>
                <a:effectLst/>
              </a:rPr>
              <a:t>Book (Consolidated </a:t>
            </a:r>
            <a:r>
              <a:rPr lang="en-US" sz="2400" b="1" dirty="0">
                <a:solidFill>
                  <a:srgbClr val="92D050"/>
                </a:solidFill>
                <a:effectLst/>
              </a:rPr>
              <a:t>Reports</a:t>
            </a:r>
            <a:r>
              <a:rPr lang="en-US" sz="2400" b="1" dirty="0" smtClean="0">
                <a:solidFill>
                  <a:srgbClr val="92D050"/>
                </a:solidFill>
                <a:effectLst/>
              </a:rPr>
              <a:t>)</a:t>
            </a:r>
            <a:endParaRPr lang="en-IN" sz="2400" b="1" dirty="0">
              <a:solidFill>
                <a:srgbClr val="92D050"/>
              </a:solidFill>
            </a:endParaRPr>
          </a:p>
        </p:txBody>
      </p:sp>
      <p:sp>
        <p:nvSpPr>
          <p:cNvPr id="3" name="Content Placeholder 2"/>
          <p:cNvSpPr>
            <a:spLocks noGrp="1"/>
          </p:cNvSpPr>
          <p:nvPr>
            <p:ph idx="1"/>
          </p:nvPr>
        </p:nvSpPr>
        <p:spPr>
          <a:xfrm>
            <a:off x="459021" y="329709"/>
            <a:ext cx="10814030" cy="1778759"/>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a:effectLst/>
              </a:rPr>
              <a:t>Cash Book</a:t>
            </a:r>
            <a:endParaRPr lang="en-US" b="1" dirty="0" smtClean="0">
              <a:effectLst/>
            </a:endParaRPr>
          </a:p>
          <a:p>
            <a:pPr marL="457200" lvl="0" indent="-457200">
              <a:buFont typeface="+mj-lt"/>
              <a:buAutoNum type="arabicPeriod"/>
            </a:pPr>
            <a:r>
              <a:rPr lang="en-IN" b="1" dirty="0" smtClean="0">
                <a:effectLst/>
              </a:rPr>
              <a:t>Select search parameters and click </a:t>
            </a:r>
            <a:r>
              <a:rPr lang="en-IN" dirty="0" smtClean="0">
                <a:effectLst/>
              </a:rPr>
              <a:t>show cash book for audit</a:t>
            </a:r>
            <a:r>
              <a:rPr lang="en-IN" b="1" dirty="0" smtClean="0">
                <a:effectLst/>
              </a:rPr>
              <a:t> button or </a:t>
            </a:r>
            <a:r>
              <a:rPr lang="en-IN" dirty="0" smtClean="0">
                <a:effectLst/>
              </a:rPr>
              <a:t>show consolidated report </a:t>
            </a:r>
            <a:r>
              <a:rPr lang="en-IN" b="1" dirty="0" smtClean="0">
                <a:effectLst/>
              </a:rPr>
              <a:t>button as per need </a:t>
            </a:r>
            <a:r>
              <a:rPr lang="en-US" b="1" dirty="0" smtClean="0">
                <a:effectLst/>
              </a:rPr>
              <a:t>to 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report</a:t>
            </a:r>
            <a:endParaRPr lang="en-IN" b="1" dirty="0">
              <a:effectLst/>
            </a:endParaRPr>
          </a:p>
        </p:txBody>
      </p:sp>
      <p:pic>
        <p:nvPicPr>
          <p:cNvPr id="6" name="Picture 5"/>
          <p:cNvPicPr>
            <a:picLocks noChangeAspect="1"/>
          </p:cNvPicPr>
          <p:nvPr/>
        </p:nvPicPr>
        <p:blipFill>
          <a:blip r:embed="rId2"/>
          <a:stretch>
            <a:fillRect/>
          </a:stretch>
        </p:blipFill>
        <p:spPr>
          <a:xfrm>
            <a:off x="1351128" y="1996689"/>
            <a:ext cx="8878772" cy="4861311"/>
          </a:xfrm>
          <a:prstGeom prst="rect">
            <a:avLst/>
          </a:prstGeom>
        </p:spPr>
      </p:pic>
    </p:spTree>
    <p:extLst>
      <p:ext uri="{BB962C8B-B14F-4D97-AF65-F5344CB8AC3E}">
        <p14:creationId xmlns:p14="http://schemas.microsoft.com/office/powerpoint/2010/main" xmlns="" val="625082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a:solidFill>
                  <a:srgbClr val="92D050"/>
                </a:solidFill>
                <a:effectLst/>
              </a:rPr>
              <a:t>Income And Expenditure </a:t>
            </a:r>
            <a:r>
              <a:rPr lang="en-US" sz="2400" b="1" dirty="0" smtClean="0">
                <a:solidFill>
                  <a:srgbClr val="92D050"/>
                </a:solidFill>
                <a:effectLst/>
              </a:rPr>
              <a:t>Account detail</a:t>
            </a:r>
            <a:endParaRPr lang="en-IN" sz="2400" b="1" dirty="0">
              <a:solidFill>
                <a:srgbClr val="92D050"/>
              </a:solidFill>
            </a:endParaRPr>
          </a:p>
        </p:txBody>
      </p:sp>
      <p:sp>
        <p:nvSpPr>
          <p:cNvPr id="3" name="Content Placeholder 2"/>
          <p:cNvSpPr>
            <a:spLocks noGrp="1"/>
          </p:cNvSpPr>
          <p:nvPr>
            <p:ph idx="1"/>
          </p:nvPr>
        </p:nvSpPr>
        <p:spPr>
          <a:xfrm>
            <a:off x="459021" y="318448"/>
            <a:ext cx="10814030" cy="1548910"/>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a:effectLst/>
              </a:rPr>
              <a:t>Income And Expenditure Account</a:t>
            </a:r>
            <a:endParaRPr lang="en-US" b="1" dirty="0" smtClean="0">
              <a:effectLst/>
            </a:endParaRPr>
          </a:p>
          <a:p>
            <a:pPr marL="457200" lvl="0" indent="-457200">
              <a:buFont typeface="+mj-lt"/>
              <a:buAutoNum type="arabicPeriod"/>
            </a:pPr>
            <a:r>
              <a:rPr lang="en-IN" b="1" dirty="0" smtClean="0">
                <a:effectLst/>
              </a:rPr>
              <a:t>Select search parameters and click show</a:t>
            </a:r>
            <a:r>
              <a:rPr lang="en-IN" dirty="0" smtClean="0">
                <a:effectLst/>
              </a:rPr>
              <a:t> </a:t>
            </a:r>
            <a:r>
              <a:rPr lang="en-IN" b="1" dirty="0" smtClean="0">
                <a:effectLst/>
              </a:rPr>
              <a:t>button </a:t>
            </a:r>
            <a:r>
              <a:rPr lang="en-US" b="1" dirty="0" smtClean="0">
                <a:effectLst/>
              </a:rPr>
              <a:t>to 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report</a:t>
            </a:r>
            <a:endParaRPr lang="en-IN" b="1" dirty="0">
              <a:effectLst/>
            </a:endParaRPr>
          </a:p>
        </p:txBody>
      </p:sp>
      <p:pic>
        <p:nvPicPr>
          <p:cNvPr id="4" name="Picture 3"/>
          <p:cNvPicPr>
            <a:picLocks noChangeAspect="1"/>
          </p:cNvPicPr>
          <p:nvPr/>
        </p:nvPicPr>
        <p:blipFill>
          <a:blip r:embed="rId2"/>
          <a:stretch>
            <a:fillRect/>
          </a:stretch>
        </p:blipFill>
        <p:spPr>
          <a:xfrm>
            <a:off x="1705970" y="1713648"/>
            <a:ext cx="9009419" cy="5144351"/>
          </a:xfrm>
          <a:prstGeom prst="rect">
            <a:avLst/>
          </a:prstGeom>
        </p:spPr>
      </p:pic>
    </p:spTree>
    <p:extLst>
      <p:ext uri="{BB962C8B-B14F-4D97-AF65-F5344CB8AC3E}">
        <p14:creationId xmlns:p14="http://schemas.microsoft.com/office/powerpoint/2010/main" xmlns="" val="1712473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smtClean="0">
                <a:solidFill>
                  <a:srgbClr val="92D050"/>
                </a:solidFill>
                <a:effectLst/>
              </a:rPr>
              <a:t>payment receipt account detail</a:t>
            </a:r>
            <a:endParaRPr lang="en-IN" sz="2400" b="1" dirty="0">
              <a:solidFill>
                <a:srgbClr val="92D050"/>
              </a:solidFill>
            </a:endParaRPr>
          </a:p>
        </p:txBody>
      </p:sp>
      <p:sp>
        <p:nvSpPr>
          <p:cNvPr id="3" name="Content Placeholder 2"/>
          <p:cNvSpPr>
            <a:spLocks noGrp="1"/>
          </p:cNvSpPr>
          <p:nvPr>
            <p:ph idx="1"/>
          </p:nvPr>
        </p:nvSpPr>
        <p:spPr>
          <a:xfrm>
            <a:off x="459021" y="318448"/>
            <a:ext cx="10814030" cy="1548910"/>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a:effectLst/>
              </a:rPr>
              <a:t>Receipt &amp; Payment</a:t>
            </a:r>
            <a:endParaRPr lang="en-US" b="1" dirty="0" smtClean="0">
              <a:effectLst/>
            </a:endParaRPr>
          </a:p>
          <a:p>
            <a:pPr marL="457200" lvl="0" indent="-457200">
              <a:buFont typeface="+mj-lt"/>
              <a:buAutoNum type="arabicPeriod"/>
            </a:pPr>
            <a:r>
              <a:rPr lang="en-IN" b="1" dirty="0" smtClean="0">
                <a:effectLst/>
              </a:rPr>
              <a:t>Select search parameters and click show</a:t>
            </a:r>
            <a:r>
              <a:rPr lang="en-IN" dirty="0" smtClean="0">
                <a:effectLst/>
              </a:rPr>
              <a:t> </a:t>
            </a:r>
            <a:r>
              <a:rPr lang="en-IN" b="1" dirty="0" smtClean="0">
                <a:effectLst/>
              </a:rPr>
              <a:t>button </a:t>
            </a:r>
            <a:r>
              <a:rPr lang="en-US" b="1" dirty="0" smtClean="0">
                <a:effectLst/>
              </a:rPr>
              <a:t>to 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report</a:t>
            </a:r>
            <a:endParaRPr lang="en-IN" b="1" dirty="0">
              <a:effectLst/>
            </a:endParaRPr>
          </a:p>
        </p:txBody>
      </p:sp>
      <p:pic>
        <p:nvPicPr>
          <p:cNvPr id="6" name="Picture 5"/>
          <p:cNvPicPr>
            <a:picLocks noChangeAspect="1"/>
          </p:cNvPicPr>
          <p:nvPr/>
        </p:nvPicPr>
        <p:blipFill>
          <a:blip r:embed="rId2"/>
          <a:stretch>
            <a:fillRect/>
          </a:stretch>
        </p:blipFill>
        <p:spPr>
          <a:xfrm>
            <a:off x="557252" y="1962762"/>
            <a:ext cx="11095238" cy="4895238"/>
          </a:xfrm>
          <a:prstGeom prst="rect">
            <a:avLst/>
          </a:prstGeom>
        </p:spPr>
      </p:pic>
    </p:spTree>
    <p:extLst>
      <p:ext uri="{BB962C8B-B14F-4D97-AF65-F5344CB8AC3E}">
        <p14:creationId xmlns:p14="http://schemas.microsoft.com/office/powerpoint/2010/main" xmlns="" val="2487241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smtClean="0">
                <a:solidFill>
                  <a:srgbClr val="92D050"/>
                </a:solidFill>
                <a:effectLst/>
              </a:rPr>
              <a:t>Item purchase report</a:t>
            </a:r>
            <a:endParaRPr lang="en-IN" sz="2400" b="1" dirty="0">
              <a:solidFill>
                <a:srgbClr val="92D050"/>
              </a:solidFill>
            </a:endParaRPr>
          </a:p>
        </p:txBody>
      </p:sp>
      <p:sp>
        <p:nvSpPr>
          <p:cNvPr id="3" name="Content Placeholder 2"/>
          <p:cNvSpPr>
            <a:spLocks noGrp="1"/>
          </p:cNvSpPr>
          <p:nvPr>
            <p:ph idx="1"/>
          </p:nvPr>
        </p:nvSpPr>
        <p:spPr>
          <a:xfrm>
            <a:off x="459021" y="550463"/>
            <a:ext cx="10814030" cy="2151797"/>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a:effectLst/>
              </a:rPr>
              <a:t>Purchase Book</a:t>
            </a:r>
            <a:endParaRPr lang="en-US" b="1" dirty="0" smtClean="0">
              <a:effectLst/>
            </a:endParaRPr>
          </a:p>
          <a:p>
            <a:pPr marL="457200" lvl="0" indent="-457200">
              <a:buFont typeface="+mj-lt"/>
              <a:buAutoNum type="arabicPeriod"/>
            </a:pPr>
            <a:r>
              <a:rPr lang="en-IN" b="1" dirty="0" smtClean="0">
                <a:effectLst/>
              </a:rPr>
              <a:t>Select search parameters and click </a:t>
            </a:r>
            <a:r>
              <a:rPr lang="en-IN" b="1" dirty="0">
                <a:effectLst/>
              </a:rPr>
              <a:t>v</a:t>
            </a:r>
            <a:r>
              <a:rPr lang="en-IN" b="1" dirty="0" smtClean="0">
                <a:effectLst/>
              </a:rPr>
              <a:t>iew </a:t>
            </a:r>
            <a:r>
              <a:rPr lang="en-IN" b="1" dirty="0">
                <a:effectLst/>
              </a:rPr>
              <a:t>l</a:t>
            </a:r>
            <a:r>
              <a:rPr lang="en-IN" b="1" dirty="0" smtClean="0">
                <a:effectLst/>
              </a:rPr>
              <a:t>ist button </a:t>
            </a:r>
            <a:r>
              <a:rPr lang="en-US" b="1" dirty="0" smtClean="0">
                <a:effectLst/>
              </a:rPr>
              <a:t>to 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a:t>
            </a:r>
            <a:r>
              <a:rPr lang="en-US" b="1" dirty="0" smtClean="0">
                <a:effectLst/>
              </a:rPr>
              <a:t>report</a:t>
            </a:r>
          </a:p>
          <a:p>
            <a:pPr marL="457200" indent="-457200">
              <a:buFont typeface="+mj-lt"/>
              <a:buAutoNum type="arabicPeriod"/>
            </a:pPr>
            <a:r>
              <a:rPr lang="en-US" b="1" dirty="0">
                <a:solidFill>
                  <a:srgbClr val="92D050"/>
                </a:solidFill>
                <a:effectLst/>
              </a:rPr>
              <a:t>Export to excel: </a:t>
            </a:r>
            <a:r>
              <a:rPr lang="en-US" b="1" dirty="0">
                <a:effectLst/>
              </a:rPr>
              <a:t>Click on export to excel button to export the report to an excel </a:t>
            </a:r>
            <a:r>
              <a:rPr lang="en-US" b="1" dirty="0" smtClean="0">
                <a:effectLst/>
              </a:rPr>
              <a:t>file</a:t>
            </a:r>
          </a:p>
          <a:p>
            <a:pPr marL="457200" lvl="0" indent="-457200">
              <a:buFont typeface="+mj-lt"/>
              <a:buAutoNum type="arabicPeriod"/>
            </a:pPr>
            <a:endParaRPr lang="en-IN" b="1" dirty="0">
              <a:effectLst/>
            </a:endParaRPr>
          </a:p>
        </p:txBody>
      </p:sp>
      <p:pic>
        <p:nvPicPr>
          <p:cNvPr id="4" name="Picture 3"/>
          <p:cNvPicPr>
            <a:picLocks noChangeAspect="1"/>
          </p:cNvPicPr>
          <p:nvPr/>
        </p:nvPicPr>
        <p:blipFill>
          <a:blip r:embed="rId2"/>
          <a:stretch>
            <a:fillRect/>
          </a:stretch>
        </p:blipFill>
        <p:spPr>
          <a:xfrm>
            <a:off x="471537" y="2904046"/>
            <a:ext cx="11266667" cy="3885714"/>
          </a:xfrm>
          <a:prstGeom prst="rect">
            <a:avLst/>
          </a:prstGeom>
        </p:spPr>
      </p:pic>
    </p:spTree>
    <p:extLst>
      <p:ext uri="{BB962C8B-B14F-4D97-AF65-F5344CB8AC3E}">
        <p14:creationId xmlns:p14="http://schemas.microsoft.com/office/powerpoint/2010/main" xmlns="" val="2154475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smtClean="0">
                <a:solidFill>
                  <a:srgbClr val="92D050"/>
                </a:solidFill>
                <a:effectLst/>
              </a:rPr>
              <a:t>Sales report</a:t>
            </a:r>
            <a:endParaRPr lang="en-IN" sz="2400" b="1" dirty="0">
              <a:solidFill>
                <a:srgbClr val="92D050"/>
              </a:solidFill>
            </a:endParaRPr>
          </a:p>
        </p:txBody>
      </p:sp>
      <p:sp>
        <p:nvSpPr>
          <p:cNvPr id="3" name="Content Placeholder 2"/>
          <p:cNvSpPr>
            <a:spLocks noGrp="1"/>
          </p:cNvSpPr>
          <p:nvPr>
            <p:ph idx="1"/>
          </p:nvPr>
        </p:nvSpPr>
        <p:spPr>
          <a:xfrm>
            <a:off x="459021" y="550463"/>
            <a:ext cx="10814030" cy="2151797"/>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a:effectLst/>
              </a:rPr>
              <a:t>Daily</a:t>
            </a:r>
            <a:r>
              <a:rPr lang="en-US" dirty="0">
                <a:effectLst/>
              </a:rPr>
              <a:t> </a:t>
            </a:r>
            <a:r>
              <a:rPr lang="en-US" b="1" dirty="0">
                <a:effectLst/>
              </a:rPr>
              <a:t>Sales Book</a:t>
            </a:r>
            <a:endParaRPr lang="en-US" b="1" dirty="0" smtClean="0">
              <a:effectLst/>
            </a:endParaRPr>
          </a:p>
          <a:p>
            <a:pPr marL="457200" lvl="0" indent="-457200">
              <a:buFont typeface="+mj-lt"/>
              <a:buAutoNum type="arabicPeriod"/>
            </a:pPr>
            <a:r>
              <a:rPr lang="en-IN" b="1" dirty="0" smtClean="0">
                <a:effectLst/>
              </a:rPr>
              <a:t>Select search parameters and click </a:t>
            </a:r>
            <a:r>
              <a:rPr lang="en-IN" b="1" dirty="0">
                <a:effectLst/>
              </a:rPr>
              <a:t>v</a:t>
            </a:r>
            <a:r>
              <a:rPr lang="en-IN" b="1" dirty="0" smtClean="0">
                <a:effectLst/>
              </a:rPr>
              <a:t>iew report button </a:t>
            </a:r>
            <a:r>
              <a:rPr lang="en-US" b="1" dirty="0" smtClean="0">
                <a:effectLst/>
              </a:rPr>
              <a:t>to 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a:t>
            </a:r>
            <a:r>
              <a:rPr lang="en-US" b="1" dirty="0" smtClean="0">
                <a:effectLst/>
              </a:rPr>
              <a:t>report</a:t>
            </a:r>
          </a:p>
          <a:p>
            <a:pPr marL="457200" indent="-457200">
              <a:buFont typeface="+mj-lt"/>
              <a:buAutoNum type="arabicPeriod"/>
            </a:pPr>
            <a:r>
              <a:rPr lang="en-US" b="1" dirty="0">
                <a:solidFill>
                  <a:srgbClr val="92D050"/>
                </a:solidFill>
                <a:effectLst/>
              </a:rPr>
              <a:t>Export to excel: </a:t>
            </a:r>
            <a:r>
              <a:rPr lang="en-US" b="1" dirty="0">
                <a:effectLst/>
              </a:rPr>
              <a:t>Click on export to excel button to export the report to an excel </a:t>
            </a:r>
            <a:r>
              <a:rPr lang="en-US" b="1" dirty="0" smtClean="0">
                <a:effectLst/>
              </a:rPr>
              <a:t>file</a:t>
            </a:r>
          </a:p>
          <a:p>
            <a:pPr marL="457200" lvl="0" indent="-457200">
              <a:buFont typeface="+mj-lt"/>
              <a:buAutoNum type="arabicPeriod"/>
            </a:pPr>
            <a:endParaRPr lang="en-IN" b="1" dirty="0">
              <a:effectLst/>
            </a:endParaRPr>
          </a:p>
        </p:txBody>
      </p:sp>
      <p:pic>
        <p:nvPicPr>
          <p:cNvPr id="5" name="Picture 4"/>
          <p:cNvPicPr/>
          <p:nvPr/>
        </p:nvPicPr>
        <p:blipFill>
          <a:blip r:embed="rId2"/>
          <a:srcRect/>
          <a:stretch>
            <a:fillRect/>
          </a:stretch>
        </p:blipFill>
        <p:spPr bwMode="auto">
          <a:xfrm>
            <a:off x="695459" y="2966823"/>
            <a:ext cx="10818823" cy="3795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051863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a:solidFill>
                  <a:srgbClr val="92D050"/>
                </a:solidFill>
                <a:effectLst/>
              </a:rPr>
              <a:t>Trial Balance</a:t>
            </a:r>
            <a:endParaRPr lang="en-IN" sz="2400" b="1" dirty="0">
              <a:solidFill>
                <a:srgbClr val="92D050"/>
              </a:solidFill>
            </a:endParaRPr>
          </a:p>
        </p:txBody>
      </p:sp>
      <p:sp>
        <p:nvSpPr>
          <p:cNvPr id="3" name="Content Placeholder 2"/>
          <p:cNvSpPr>
            <a:spLocks noGrp="1"/>
          </p:cNvSpPr>
          <p:nvPr>
            <p:ph idx="1"/>
          </p:nvPr>
        </p:nvSpPr>
        <p:spPr>
          <a:xfrm>
            <a:off x="459021" y="491319"/>
            <a:ext cx="10814030" cy="1583144"/>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a:effectLst/>
              </a:rPr>
              <a:t>Trial Balance</a:t>
            </a:r>
            <a:endParaRPr lang="en-US" b="1" dirty="0" smtClean="0">
              <a:effectLst/>
            </a:endParaRPr>
          </a:p>
          <a:p>
            <a:pPr marL="457200" lvl="0" indent="-457200">
              <a:buFont typeface="+mj-lt"/>
              <a:buAutoNum type="arabicPeriod"/>
            </a:pPr>
            <a:r>
              <a:rPr lang="en-IN" b="1" dirty="0" smtClean="0">
                <a:effectLst/>
              </a:rPr>
              <a:t>Select search parameters and click show report button </a:t>
            </a:r>
            <a:r>
              <a:rPr lang="en-US" b="1" dirty="0" smtClean="0">
                <a:effectLst/>
              </a:rPr>
              <a:t>to 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a:t>
            </a:r>
            <a:r>
              <a:rPr lang="en-US" b="1" dirty="0" smtClean="0">
                <a:effectLst/>
              </a:rPr>
              <a:t>report</a:t>
            </a:r>
            <a:endParaRPr lang="en-IN" b="1" dirty="0">
              <a:effectLst/>
            </a:endParaRPr>
          </a:p>
        </p:txBody>
      </p:sp>
      <p:pic>
        <p:nvPicPr>
          <p:cNvPr id="6" name="Picture 5"/>
          <p:cNvPicPr/>
          <p:nvPr/>
        </p:nvPicPr>
        <p:blipFill>
          <a:blip r:embed="rId2"/>
          <a:srcRect/>
          <a:stretch>
            <a:fillRect/>
          </a:stretch>
        </p:blipFill>
        <p:spPr bwMode="auto">
          <a:xfrm>
            <a:off x="54591" y="2019871"/>
            <a:ext cx="12096465" cy="4783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50457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a:solidFill>
                  <a:srgbClr val="92D050"/>
                </a:solidFill>
                <a:effectLst/>
              </a:rPr>
              <a:t>Expense </a:t>
            </a:r>
            <a:r>
              <a:rPr lang="en-US" sz="2400" b="1" dirty="0" smtClean="0">
                <a:solidFill>
                  <a:srgbClr val="92D050"/>
                </a:solidFill>
                <a:effectLst/>
              </a:rPr>
              <a:t>Report</a:t>
            </a:r>
            <a:endParaRPr lang="en-IN" sz="2400" dirty="0">
              <a:solidFill>
                <a:srgbClr val="92D050"/>
              </a:solidFill>
              <a:effectLst/>
            </a:endParaRPr>
          </a:p>
        </p:txBody>
      </p:sp>
      <p:sp>
        <p:nvSpPr>
          <p:cNvPr id="3" name="Content Placeholder 2"/>
          <p:cNvSpPr>
            <a:spLocks noGrp="1"/>
          </p:cNvSpPr>
          <p:nvPr>
            <p:ph idx="1"/>
          </p:nvPr>
        </p:nvSpPr>
        <p:spPr>
          <a:xfrm>
            <a:off x="0" y="632349"/>
            <a:ext cx="3480179" cy="3380093"/>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a:effectLst/>
              </a:rPr>
              <a:t>Expense </a:t>
            </a:r>
            <a:r>
              <a:rPr lang="en-US" b="1" dirty="0" smtClean="0">
                <a:effectLst/>
              </a:rPr>
              <a:t>Report</a:t>
            </a:r>
            <a:endParaRPr lang="en-IN" dirty="0">
              <a:effectLst/>
            </a:endParaRPr>
          </a:p>
          <a:p>
            <a:pPr marL="457200" lvl="0" indent="-457200">
              <a:buFont typeface="+mj-lt"/>
              <a:buAutoNum type="arabicPeriod"/>
            </a:pPr>
            <a:r>
              <a:rPr lang="en-IN" b="1" dirty="0" smtClean="0">
                <a:effectLst/>
              </a:rPr>
              <a:t>Select search parameters and click show report button </a:t>
            </a:r>
            <a:r>
              <a:rPr lang="en-US" b="1" dirty="0" smtClean="0">
                <a:effectLst/>
              </a:rPr>
              <a:t>to 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a:t>
            </a:r>
            <a:r>
              <a:rPr lang="en-US" b="1" dirty="0" smtClean="0">
                <a:effectLst/>
              </a:rPr>
              <a:t>report</a:t>
            </a:r>
          </a:p>
        </p:txBody>
      </p:sp>
      <p:pic>
        <p:nvPicPr>
          <p:cNvPr id="4" name="Picture 3"/>
          <p:cNvPicPr>
            <a:picLocks noChangeAspect="1"/>
          </p:cNvPicPr>
          <p:nvPr/>
        </p:nvPicPr>
        <p:blipFill>
          <a:blip r:embed="rId2"/>
          <a:stretch>
            <a:fillRect/>
          </a:stretch>
        </p:blipFill>
        <p:spPr>
          <a:xfrm>
            <a:off x="3480179" y="851820"/>
            <a:ext cx="8711821" cy="5459408"/>
          </a:xfrm>
          <a:prstGeom prst="rect">
            <a:avLst/>
          </a:prstGeom>
        </p:spPr>
      </p:pic>
    </p:spTree>
    <p:extLst>
      <p:ext uri="{BB962C8B-B14F-4D97-AF65-F5344CB8AC3E}">
        <p14:creationId xmlns:p14="http://schemas.microsoft.com/office/powerpoint/2010/main" xmlns="" val="25853385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a:solidFill>
                  <a:srgbClr val="92D050"/>
                </a:solidFill>
                <a:effectLst/>
              </a:rPr>
              <a:t>Profit &amp; Loss Statement</a:t>
            </a:r>
            <a:endParaRPr lang="en-IN" sz="2400" b="1" dirty="0">
              <a:solidFill>
                <a:srgbClr val="92D050"/>
              </a:solidFill>
            </a:endParaRPr>
          </a:p>
        </p:txBody>
      </p:sp>
      <p:sp>
        <p:nvSpPr>
          <p:cNvPr id="3" name="Content Placeholder 2"/>
          <p:cNvSpPr>
            <a:spLocks noGrp="1"/>
          </p:cNvSpPr>
          <p:nvPr>
            <p:ph idx="1"/>
          </p:nvPr>
        </p:nvSpPr>
        <p:spPr>
          <a:xfrm>
            <a:off x="459021" y="573206"/>
            <a:ext cx="10814030" cy="1610439"/>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a:effectLst/>
              </a:rPr>
              <a:t>Profit &amp; Loss Statement</a:t>
            </a:r>
            <a:endParaRPr lang="en-US" b="1" dirty="0" smtClean="0">
              <a:effectLst/>
            </a:endParaRPr>
          </a:p>
          <a:p>
            <a:pPr marL="457200" lvl="0" indent="-457200">
              <a:buFont typeface="+mj-lt"/>
              <a:buAutoNum type="arabicPeriod"/>
            </a:pPr>
            <a:r>
              <a:rPr lang="en-IN" b="1" dirty="0" smtClean="0">
                <a:effectLst/>
              </a:rPr>
              <a:t>Select search parameters and click </a:t>
            </a:r>
            <a:r>
              <a:rPr lang="en-IN" b="1" dirty="0">
                <a:effectLst/>
              </a:rPr>
              <a:t>v</a:t>
            </a:r>
            <a:r>
              <a:rPr lang="en-IN" b="1" dirty="0" smtClean="0">
                <a:effectLst/>
              </a:rPr>
              <a:t>iew report button </a:t>
            </a:r>
            <a:r>
              <a:rPr lang="en-US" b="1" dirty="0" smtClean="0">
                <a:effectLst/>
              </a:rPr>
              <a:t>to 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a:t>
            </a:r>
            <a:r>
              <a:rPr lang="en-US" b="1" dirty="0" smtClean="0">
                <a:effectLst/>
              </a:rPr>
              <a:t>report</a:t>
            </a:r>
            <a:endParaRPr lang="en-IN" b="1" dirty="0">
              <a:effectLst/>
            </a:endParaRPr>
          </a:p>
        </p:txBody>
      </p:sp>
      <p:pic>
        <p:nvPicPr>
          <p:cNvPr id="6" name="Picture 5"/>
          <p:cNvPicPr/>
          <p:nvPr/>
        </p:nvPicPr>
        <p:blipFill>
          <a:blip r:embed="rId2"/>
          <a:srcRect/>
          <a:stretch>
            <a:fillRect/>
          </a:stretch>
        </p:blipFill>
        <p:spPr bwMode="auto">
          <a:xfrm>
            <a:off x="232011" y="2183645"/>
            <a:ext cx="11696131" cy="4469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1983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4" y="-241984"/>
            <a:ext cx="9905998" cy="918949"/>
          </a:xfrm>
        </p:spPr>
        <p:txBody>
          <a:bodyPr>
            <a:normAutofit/>
          </a:bodyPr>
          <a:lstStyle/>
          <a:p>
            <a:r>
              <a:rPr lang="en-IN" sz="2400" b="1" dirty="0" smtClean="0">
                <a:solidFill>
                  <a:srgbClr val="92D050"/>
                </a:solidFill>
              </a:rPr>
              <a:t>Q: to Create a new account group</a:t>
            </a:r>
            <a:endParaRPr lang="en-IN" sz="2400" b="1" dirty="0">
              <a:solidFill>
                <a:srgbClr val="92D050"/>
              </a:solidFill>
            </a:endParaRPr>
          </a:p>
        </p:txBody>
      </p:sp>
      <p:sp>
        <p:nvSpPr>
          <p:cNvPr id="3" name="Content Placeholder 2"/>
          <p:cNvSpPr>
            <a:spLocks noGrp="1"/>
          </p:cNvSpPr>
          <p:nvPr>
            <p:ph idx="1"/>
          </p:nvPr>
        </p:nvSpPr>
        <p:spPr>
          <a:xfrm>
            <a:off x="445374" y="431567"/>
            <a:ext cx="11209811" cy="6236015"/>
          </a:xfrm>
        </p:spPr>
        <p:txBody>
          <a:bodyPr>
            <a:normAutofit lnSpcReduction="10000"/>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Master setting</a:t>
            </a:r>
            <a:r>
              <a:rPr lang="en-US" dirty="0">
                <a:effectLst/>
              </a:rPr>
              <a:t> </a:t>
            </a:r>
            <a:r>
              <a:rPr lang="en-US" dirty="0">
                <a:effectLst/>
                <a:sym typeface="Wingdings" panose="05000000000000000000" pitchFamily="2" charset="2"/>
              </a:rPr>
              <a:t> </a:t>
            </a:r>
            <a:r>
              <a:rPr lang="en-US" b="1" dirty="0">
                <a:effectLst/>
              </a:rPr>
              <a:t>Define Account </a:t>
            </a:r>
            <a:r>
              <a:rPr lang="en-US" b="1" dirty="0" smtClean="0">
                <a:effectLst/>
              </a:rPr>
              <a:t>Groups</a:t>
            </a:r>
          </a:p>
          <a:p>
            <a:pPr marL="457200" indent="-457200">
              <a:buFont typeface="+mj-lt"/>
              <a:buAutoNum type="arabicPeriod"/>
            </a:pPr>
            <a:endParaRPr lang="en-US" b="1" dirty="0" smtClean="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r>
              <a:rPr lang="en-US" b="1" dirty="0" smtClean="0">
                <a:effectLst/>
              </a:rPr>
              <a:t>Click </a:t>
            </a:r>
            <a:r>
              <a:rPr lang="en-US" b="1" dirty="0">
                <a:effectLst/>
              </a:rPr>
              <a:t>on </a:t>
            </a:r>
            <a:r>
              <a:rPr lang="en-US" dirty="0">
                <a:effectLst/>
              </a:rPr>
              <a:t>Add New </a:t>
            </a:r>
            <a:r>
              <a:rPr lang="en-US" b="1" dirty="0">
                <a:effectLst/>
              </a:rPr>
              <a:t>button to create a new a/c </a:t>
            </a:r>
            <a:r>
              <a:rPr lang="en-US" b="1" dirty="0" smtClean="0">
                <a:effectLst/>
              </a:rPr>
              <a:t>group </a:t>
            </a:r>
            <a:r>
              <a:rPr lang="en-US" b="1" dirty="0">
                <a:effectLst/>
              </a:rPr>
              <a:t>and the page will get redirected to new a/c </a:t>
            </a:r>
            <a:r>
              <a:rPr lang="en-US" b="1" dirty="0" smtClean="0">
                <a:effectLst/>
              </a:rPr>
              <a:t>group page</a:t>
            </a:r>
          </a:p>
          <a:p>
            <a:pPr marL="457200" indent="-457200">
              <a:buFont typeface="+mj-lt"/>
              <a:buAutoNum type="arabicPeriod"/>
            </a:pPr>
            <a:endParaRPr lang="en-US" b="1" dirty="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r>
              <a:rPr lang="en-US" b="1" dirty="0" smtClean="0">
                <a:effectLst/>
              </a:rPr>
              <a:t>Enter all required details and click </a:t>
            </a:r>
            <a:r>
              <a:rPr lang="en-US" dirty="0" smtClean="0">
                <a:effectLst/>
              </a:rPr>
              <a:t>save &amp; and new </a:t>
            </a:r>
            <a:r>
              <a:rPr lang="en-US" b="1" dirty="0" smtClean="0">
                <a:effectLst/>
              </a:rPr>
              <a:t>button</a:t>
            </a:r>
          </a:p>
        </p:txBody>
      </p:sp>
      <p:pic>
        <p:nvPicPr>
          <p:cNvPr id="5" name="Picture 4"/>
          <p:cNvPicPr>
            <a:picLocks noChangeAspect="1"/>
          </p:cNvPicPr>
          <p:nvPr/>
        </p:nvPicPr>
        <p:blipFill>
          <a:blip r:embed="rId2"/>
          <a:stretch>
            <a:fillRect/>
          </a:stretch>
        </p:blipFill>
        <p:spPr>
          <a:xfrm>
            <a:off x="1463987" y="1128517"/>
            <a:ext cx="9172583" cy="1969505"/>
          </a:xfrm>
          <a:prstGeom prst="rect">
            <a:avLst/>
          </a:prstGeom>
        </p:spPr>
      </p:pic>
      <p:pic>
        <p:nvPicPr>
          <p:cNvPr id="9" name="Picture 8"/>
          <p:cNvPicPr/>
          <p:nvPr/>
        </p:nvPicPr>
        <p:blipFill>
          <a:blip r:embed="rId3"/>
          <a:srcRect/>
          <a:stretch>
            <a:fillRect/>
          </a:stretch>
        </p:blipFill>
        <p:spPr bwMode="auto">
          <a:xfrm>
            <a:off x="3719581" y="3921998"/>
            <a:ext cx="6916989" cy="1921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880973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a:solidFill>
                  <a:srgbClr val="92D050"/>
                </a:solidFill>
                <a:effectLst/>
              </a:rPr>
              <a:t>Balance Sheet </a:t>
            </a:r>
            <a:r>
              <a:rPr lang="en-US" sz="2400" b="1" dirty="0" smtClean="0">
                <a:solidFill>
                  <a:srgbClr val="92D050"/>
                </a:solidFill>
                <a:effectLst/>
              </a:rPr>
              <a:t>statement</a:t>
            </a:r>
            <a:endParaRPr lang="en-IN" sz="2400" b="1" dirty="0">
              <a:solidFill>
                <a:srgbClr val="92D050"/>
              </a:solidFill>
            </a:endParaRPr>
          </a:p>
        </p:txBody>
      </p:sp>
      <p:sp>
        <p:nvSpPr>
          <p:cNvPr id="3" name="Content Placeholder 2"/>
          <p:cNvSpPr>
            <a:spLocks noGrp="1"/>
          </p:cNvSpPr>
          <p:nvPr>
            <p:ph idx="1"/>
          </p:nvPr>
        </p:nvSpPr>
        <p:spPr>
          <a:xfrm>
            <a:off x="459021" y="532262"/>
            <a:ext cx="10814030" cy="1610439"/>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a:effectLst/>
              </a:rPr>
              <a:t>Balance Sheet</a:t>
            </a:r>
            <a:r>
              <a:rPr lang="en-US" dirty="0">
                <a:effectLst/>
              </a:rPr>
              <a:t> </a:t>
            </a:r>
            <a:endParaRPr lang="en-US" dirty="0" smtClean="0">
              <a:effectLst/>
            </a:endParaRPr>
          </a:p>
          <a:p>
            <a:pPr marL="457200" indent="-457200">
              <a:buFont typeface="+mj-lt"/>
              <a:buAutoNum type="arabicPeriod"/>
            </a:pPr>
            <a:r>
              <a:rPr lang="en-IN" b="1" dirty="0" smtClean="0">
                <a:effectLst/>
              </a:rPr>
              <a:t>Select search parameters and the statement will appear</a:t>
            </a:r>
            <a:endParaRPr lang="en-US" b="1" dirty="0" smtClean="0">
              <a:effectLst/>
            </a:endParaRP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a:t>
            </a:r>
            <a:r>
              <a:rPr lang="en-US" b="1" dirty="0" smtClean="0">
                <a:effectLst/>
              </a:rPr>
              <a:t>report</a:t>
            </a:r>
            <a:endParaRPr lang="en-IN" b="1" dirty="0">
              <a:effectLst/>
            </a:endParaRPr>
          </a:p>
        </p:txBody>
      </p:sp>
      <p:pic>
        <p:nvPicPr>
          <p:cNvPr id="6" name="Picture 5"/>
          <p:cNvPicPr/>
          <p:nvPr/>
        </p:nvPicPr>
        <p:blipFill>
          <a:blip r:embed="rId2"/>
          <a:srcRect/>
          <a:stretch>
            <a:fillRect/>
          </a:stretch>
        </p:blipFill>
        <p:spPr bwMode="auto">
          <a:xfrm>
            <a:off x="232011" y="2183645"/>
            <a:ext cx="11696131" cy="4469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204336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1" y="-181970"/>
            <a:ext cx="11291700" cy="918949"/>
          </a:xfrm>
        </p:spPr>
        <p:txBody>
          <a:bodyPr>
            <a:normAutofit/>
          </a:bodyPr>
          <a:lstStyle/>
          <a:p>
            <a:r>
              <a:rPr lang="en-US" sz="2400" b="1" dirty="0" smtClean="0">
                <a:solidFill>
                  <a:srgbClr val="92D050"/>
                </a:solidFill>
              </a:rPr>
              <a:t>Q: </a:t>
            </a:r>
            <a:r>
              <a:rPr lang="en-US" sz="2400" b="1" dirty="0">
                <a:solidFill>
                  <a:srgbClr val="92D050"/>
                </a:solidFill>
              </a:rPr>
              <a:t>to get </a:t>
            </a:r>
            <a:r>
              <a:rPr lang="en-US" sz="2400" b="1" dirty="0">
                <a:solidFill>
                  <a:srgbClr val="92D050"/>
                </a:solidFill>
                <a:effectLst/>
              </a:rPr>
              <a:t>Consolidated Stock </a:t>
            </a:r>
            <a:r>
              <a:rPr lang="en-US" sz="2400" b="1" dirty="0" smtClean="0">
                <a:solidFill>
                  <a:srgbClr val="92D050"/>
                </a:solidFill>
                <a:effectLst/>
              </a:rPr>
              <a:t>report</a:t>
            </a:r>
            <a:endParaRPr lang="en-IN" sz="2400" b="1" dirty="0">
              <a:solidFill>
                <a:srgbClr val="92D050"/>
              </a:solidFill>
            </a:endParaRPr>
          </a:p>
        </p:txBody>
      </p:sp>
      <p:sp>
        <p:nvSpPr>
          <p:cNvPr id="3" name="Content Placeholder 2"/>
          <p:cNvSpPr>
            <a:spLocks noGrp="1"/>
          </p:cNvSpPr>
          <p:nvPr>
            <p:ph idx="1"/>
          </p:nvPr>
        </p:nvSpPr>
        <p:spPr>
          <a:xfrm>
            <a:off x="459021" y="532263"/>
            <a:ext cx="10814030" cy="1992574"/>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Account Report </a:t>
            </a:r>
            <a:r>
              <a:rPr lang="en-US" dirty="0">
                <a:effectLst/>
                <a:sym typeface="Wingdings" panose="05000000000000000000" pitchFamily="2" charset="2"/>
              </a:rPr>
              <a:t> </a:t>
            </a:r>
            <a:r>
              <a:rPr lang="en-US" b="1" dirty="0" smtClean="0">
                <a:effectLst/>
                <a:sym typeface="Wingdings" panose="05000000000000000000" pitchFamily="2" charset="2"/>
              </a:rPr>
              <a:t>Stock Statement</a:t>
            </a:r>
            <a:endParaRPr lang="en-US" dirty="0" smtClean="0">
              <a:effectLst/>
            </a:endParaRPr>
          </a:p>
          <a:p>
            <a:pPr marL="457200" lvl="0" indent="-457200">
              <a:buFont typeface="+mj-lt"/>
              <a:buAutoNum type="arabicPeriod"/>
            </a:pPr>
            <a:r>
              <a:rPr lang="en-IN" b="1" dirty="0">
                <a:effectLst/>
              </a:rPr>
              <a:t>Select search parameters and click view </a:t>
            </a:r>
            <a:r>
              <a:rPr lang="en-IN" b="1" dirty="0" smtClean="0">
                <a:effectLst/>
              </a:rPr>
              <a:t>list button </a:t>
            </a:r>
            <a:r>
              <a:rPr lang="en-US" b="1" dirty="0">
                <a:effectLst/>
              </a:rPr>
              <a:t>to get the report</a:t>
            </a:r>
          </a:p>
          <a:p>
            <a:pPr marL="457200" lvl="0" indent="-457200">
              <a:buFont typeface="+mj-lt"/>
              <a:buAutoNum type="arabicPeriod"/>
            </a:pPr>
            <a:r>
              <a:rPr lang="en-US" b="1" dirty="0" smtClean="0">
                <a:solidFill>
                  <a:srgbClr val="92D050"/>
                </a:solidFill>
                <a:effectLst/>
              </a:rPr>
              <a:t>Print: </a:t>
            </a:r>
            <a:r>
              <a:rPr lang="en-US" b="1" dirty="0" smtClean="0">
                <a:effectLst/>
              </a:rPr>
              <a:t>Click on </a:t>
            </a:r>
            <a:r>
              <a:rPr lang="en-US" b="1" dirty="0">
                <a:effectLst/>
              </a:rPr>
              <a:t>print button </a:t>
            </a:r>
            <a:r>
              <a:rPr lang="en-US" b="1" dirty="0" smtClean="0">
                <a:effectLst/>
              </a:rPr>
              <a:t>to print </a:t>
            </a:r>
            <a:r>
              <a:rPr lang="en-US" b="1" dirty="0">
                <a:effectLst/>
              </a:rPr>
              <a:t>the </a:t>
            </a:r>
            <a:r>
              <a:rPr lang="en-US" b="1" dirty="0" smtClean="0">
                <a:effectLst/>
              </a:rPr>
              <a:t>report</a:t>
            </a:r>
          </a:p>
          <a:p>
            <a:pPr marL="457200" indent="-457200">
              <a:buFont typeface="+mj-lt"/>
              <a:buAutoNum type="arabicPeriod"/>
            </a:pPr>
            <a:r>
              <a:rPr lang="en-US" b="1" dirty="0">
                <a:solidFill>
                  <a:srgbClr val="92D050"/>
                </a:solidFill>
                <a:effectLst/>
              </a:rPr>
              <a:t>Export to excel: </a:t>
            </a:r>
            <a:r>
              <a:rPr lang="en-US" b="1" dirty="0">
                <a:effectLst/>
              </a:rPr>
              <a:t>Click on export to excel button to export the report to an excel </a:t>
            </a:r>
            <a:r>
              <a:rPr lang="en-US" b="1" dirty="0" smtClean="0">
                <a:effectLst/>
              </a:rPr>
              <a:t>file</a:t>
            </a:r>
            <a:endParaRPr lang="en-US" b="1" dirty="0">
              <a:effectLst/>
            </a:endParaRPr>
          </a:p>
        </p:txBody>
      </p:sp>
      <p:pic>
        <p:nvPicPr>
          <p:cNvPr id="7" name="Picture 6"/>
          <p:cNvPicPr/>
          <p:nvPr/>
        </p:nvPicPr>
        <p:blipFill>
          <a:blip r:embed="rId2"/>
          <a:srcRect/>
          <a:stretch>
            <a:fillRect/>
          </a:stretch>
        </p:blipFill>
        <p:spPr bwMode="auto">
          <a:xfrm>
            <a:off x="86434" y="3370995"/>
            <a:ext cx="12010030" cy="3138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527311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xmlns="" val="2956782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4" y="-90506"/>
            <a:ext cx="9905998" cy="918949"/>
          </a:xfrm>
        </p:spPr>
        <p:txBody>
          <a:bodyPr>
            <a:normAutofit/>
          </a:bodyPr>
          <a:lstStyle/>
          <a:p>
            <a:r>
              <a:rPr lang="en-IN" sz="2400" b="1" dirty="0" smtClean="0">
                <a:solidFill>
                  <a:srgbClr val="92D050"/>
                </a:solidFill>
              </a:rPr>
              <a:t>Q: to Create a new account Head</a:t>
            </a:r>
            <a:endParaRPr lang="en-IN" sz="2400" b="1" dirty="0">
              <a:solidFill>
                <a:srgbClr val="92D050"/>
              </a:solidFill>
            </a:endParaRPr>
          </a:p>
        </p:txBody>
      </p:sp>
      <p:sp>
        <p:nvSpPr>
          <p:cNvPr id="3" name="Content Placeholder 2"/>
          <p:cNvSpPr>
            <a:spLocks noGrp="1"/>
          </p:cNvSpPr>
          <p:nvPr>
            <p:ph idx="1"/>
          </p:nvPr>
        </p:nvSpPr>
        <p:spPr>
          <a:xfrm>
            <a:off x="445374" y="538040"/>
            <a:ext cx="11209811" cy="6236015"/>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Master setting</a:t>
            </a:r>
            <a:r>
              <a:rPr lang="en-US" dirty="0">
                <a:effectLst/>
              </a:rPr>
              <a:t> </a:t>
            </a:r>
            <a:r>
              <a:rPr lang="en-US" dirty="0">
                <a:effectLst/>
                <a:sym typeface="Wingdings" panose="05000000000000000000" pitchFamily="2" charset="2"/>
              </a:rPr>
              <a:t> </a:t>
            </a:r>
            <a:r>
              <a:rPr lang="en-US" b="1" dirty="0" smtClean="0">
                <a:effectLst/>
              </a:rPr>
              <a:t>Define Account Heads</a:t>
            </a:r>
          </a:p>
          <a:p>
            <a:pPr marL="457200" indent="-457200">
              <a:buFont typeface="+mj-lt"/>
              <a:buAutoNum type="arabicPeriod"/>
            </a:pPr>
            <a:endParaRPr lang="en-US" b="1" dirty="0" smtClean="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endParaRPr lang="en-US" b="1" dirty="0">
              <a:effectLst/>
            </a:endParaRPr>
          </a:p>
          <a:p>
            <a:pPr marL="457200" indent="-457200">
              <a:buFont typeface="+mj-lt"/>
              <a:buAutoNum type="arabicPeriod"/>
            </a:pPr>
            <a:endParaRPr lang="en-US" b="1" dirty="0">
              <a:effectLst/>
            </a:endParaRPr>
          </a:p>
          <a:p>
            <a:pPr marL="457200" indent="-457200">
              <a:buFont typeface="+mj-lt"/>
              <a:buAutoNum type="arabicPeriod"/>
            </a:pPr>
            <a:r>
              <a:rPr lang="en-US" b="1" dirty="0" smtClean="0">
                <a:effectLst/>
              </a:rPr>
              <a:t>Click </a:t>
            </a:r>
            <a:r>
              <a:rPr lang="en-US" b="1" dirty="0">
                <a:effectLst/>
              </a:rPr>
              <a:t>on </a:t>
            </a:r>
            <a:r>
              <a:rPr lang="en-US" dirty="0">
                <a:effectLst/>
              </a:rPr>
              <a:t>Add New </a:t>
            </a:r>
            <a:r>
              <a:rPr lang="en-US" b="1" dirty="0">
                <a:effectLst/>
              </a:rPr>
              <a:t>button to create a new a/c </a:t>
            </a:r>
            <a:r>
              <a:rPr lang="en-US" b="1" dirty="0" smtClean="0">
                <a:effectLst/>
              </a:rPr>
              <a:t>head and </a:t>
            </a:r>
            <a:r>
              <a:rPr lang="en-US" b="1" dirty="0">
                <a:effectLst/>
              </a:rPr>
              <a:t>the page will get redirected to new a/c </a:t>
            </a:r>
            <a:r>
              <a:rPr lang="en-US" b="1" dirty="0" smtClean="0">
                <a:effectLst/>
              </a:rPr>
              <a:t>head page</a:t>
            </a:r>
          </a:p>
          <a:p>
            <a:pPr marL="457200" indent="-457200">
              <a:buFont typeface="+mj-lt"/>
              <a:buAutoNum type="arabicPeriod"/>
            </a:pPr>
            <a:endParaRPr lang="en-US" b="1" dirty="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smtClean="0">
              <a:effectLst/>
            </a:endParaRPr>
          </a:p>
          <a:p>
            <a:pPr marL="457200" indent="-457200">
              <a:buFont typeface="+mj-lt"/>
              <a:buAutoNum type="arabicPeriod"/>
            </a:pPr>
            <a:endParaRPr lang="en-US" b="1" dirty="0">
              <a:effectLst/>
            </a:endParaRPr>
          </a:p>
          <a:p>
            <a:pPr marL="457200" indent="-457200">
              <a:buFont typeface="+mj-lt"/>
              <a:buAutoNum type="arabicPeriod"/>
            </a:pPr>
            <a:r>
              <a:rPr lang="en-US" b="1" dirty="0" smtClean="0">
                <a:effectLst/>
              </a:rPr>
              <a:t>Enter all required details and click </a:t>
            </a:r>
            <a:r>
              <a:rPr lang="en-US" dirty="0" smtClean="0">
                <a:effectLst/>
              </a:rPr>
              <a:t>save &amp; add new </a:t>
            </a:r>
            <a:r>
              <a:rPr lang="en-US" b="1" dirty="0" smtClean="0">
                <a:effectLst/>
              </a:rPr>
              <a:t>button</a:t>
            </a:r>
          </a:p>
        </p:txBody>
      </p:sp>
      <p:pic>
        <p:nvPicPr>
          <p:cNvPr id="4" name="Picture 3"/>
          <p:cNvPicPr>
            <a:picLocks noChangeAspect="1"/>
          </p:cNvPicPr>
          <p:nvPr/>
        </p:nvPicPr>
        <p:blipFill>
          <a:blip r:embed="rId2"/>
          <a:stretch>
            <a:fillRect/>
          </a:stretch>
        </p:blipFill>
        <p:spPr>
          <a:xfrm>
            <a:off x="3171986" y="1182316"/>
            <a:ext cx="5756585" cy="1968381"/>
          </a:xfrm>
          <a:prstGeom prst="rect">
            <a:avLst/>
          </a:prstGeom>
        </p:spPr>
      </p:pic>
      <p:pic>
        <p:nvPicPr>
          <p:cNvPr id="6" name="Picture 5"/>
          <p:cNvPicPr>
            <a:picLocks noChangeAspect="1"/>
          </p:cNvPicPr>
          <p:nvPr/>
        </p:nvPicPr>
        <p:blipFill>
          <a:blip r:embed="rId3"/>
          <a:stretch>
            <a:fillRect/>
          </a:stretch>
        </p:blipFill>
        <p:spPr>
          <a:xfrm>
            <a:off x="3152198" y="3858442"/>
            <a:ext cx="8609761" cy="2207868"/>
          </a:xfrm>
          <a:prstGeom prst="rect">
            <a:avLst/>
          </a:prstGeom>
        </p:spPr>
      </p:pic>
    </p:spTree>
    <p:extLst>
      <p:ext uri="{BB962C8B-B14F-4D97-AF65-F5344CB8AC3E}">
        <p14:creationId xmlns:p14="http://schemas.microsoft.com/office/powerpoint/2010/main" xmlns="" val="136175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4" y="-68239"/>
            <a:ext cx="9905998" cy="918949"/>
          </a:xfrm>
        </p:spPr>
        <p:txBody>
          <a:bodyPr>
            <a:normAutofit/>
          </a:bodyPr>
          <a:lstStyle/>
          <a:p>
            <a:r>
              <a:rPr lang="en-IN" sz="2400" b="1" dirty="0" smtClean="0">
                <a:solidFill>
                  <a:srgbClr val="92D050"/>
                </a:solidFill>
              </a:rPr>
              <a:t>Q: to add a new Party master</a:t>
            </a:r>
            <a:endParaRPr lang="en-IN" sz="2400" b="1" dirty="0">
              <a:solidFill>
                <a:srgbClr val="92D050"/>
              </a:solidFill>
            </a:endParaRPr>
          </a:p>
        </p:txBody>
      </p:sp>
      <p:sp>
        <p:nvSpPr>
          <p:cNvPr id="3" name="Content Placeholder 2"/>
          <p:cNvSpPr>
            <a:spLocks noGrp="1"/>
          </p:cNvSpPr>
          <p:nvPr>
            <p:ph idx="1"/>
          </p:nvPr>
        </p:nvSpPr>
        <p:spPr>
          <a:xfrm>
            <a:off x="445374" y="515466"/>
            <a:ext cx="11209811" cy="2286651"/>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Master setting</a:t>
            </a:r>
            <a:r>
              <a:rPr lang="en-US" dirty="0">
                <a:effectLst/>
              </a:rPr>
              <a:t> </a:t>
            </a:r>
            <a:r>
              <a:rPr lang="en-US" dirty="0">
                <a:effectLst/>
                <a:sym typeface="Wingdings" panose="05000000000000000000" pitchFamily="2" charset="2"/>
              </a:rPr>
              <a:t> </a:t>
            </a:r>
            <a:r>
              <a:rPr lang="en-US" b="1" dirty="0">
                <a:effectLst/>
              </a:rPr>
              <a:t>Party </a:t>
            </a:r>
            <a:r>
              <a:rPr lang="en-US" b="1" dirty="0" smtClean="0">
                <a:effectLst/>
              </a:rPr>
              <a:t>Master</a:t>
            </a:r>
            <a:endParaRPr lang="en-US" b="1" dirty="0">
              <a:effectLst/>
            </a:endParaRPr>
          </a:p>
          <a:p>
            <a:pPr marL="457200" indent="-457200">
              <a:buFont typeface="+mj-lt"/>
              <a:buAutoNum type="arabicPeriod"/>
            </a:pPr>
            <a:r>
              <a:rPr lang="en-US" b="1" dirty="0" smtClean="0">
                <a:effectLst/>
              </a:rPr>
              <a:t>Click </a:t>
            </a:r>
            <a:r>
              <a:rPr lang="en-US" b="1" dirty="0">
                <a:effectLst/>
              </a:rPr>
              <a:t>on </a:t>
            </a:r>
            <a:r>
              <a:rPr lang="en-US" dirty="0">
                <a:effectLst/>
              </a:rPr>
              <a:t>Add New </a:t>
            </a:r>
            <a:r>
              <a:rPr lang="en-US" b="1" dirty="0">
                <a:effectLst/>
              </a:rPr>
              <a:t>button to </a:t>
            </a:r>
            <a:r>
              <a:rPr lang="en-US" b="1" dirty="0" smtClean="0">
                <a:effectLst/>
              </a:rPr>
              <a:t>add a new party and </a:t>
            </a:r>
            <a:r>
              <a:rPr lang="en-US" b="1" dirty="0">
                <a:effectLst/>
              </a:rPr>
              <a:t>the page will get redirected to </a:t>
            </a:r>
            <a:r>
              <a:rPr lang="en-US" b="1" dirty="0" smtClean="0">
                <a:effectLst/>
              </a:rPr>
              <a:t>party details page</a:t>
            </a:r>
            <a:endParaRPr lang="en-US" b="1" dirty="0">
              <a:effectLst/>
            </a:endParaRPr>
          </a:p>
          <a:p>
            <a:pPr marL="457200" indent="-457200">
              <a:buFont typeface="+mj-lt"/>
              <a:buAutoNum type="arabicPeriod"/>
            </a:pPr>
            <a:r>
              <a:rPr lang="en-US" b="1" dirty="0" smtClean="0">
                <a:effectLst/>
              </a:rPr>
              <a:t>Enter all required details and click </a:t>
            </a:r>
            <a:r>
              <a:rPr lang="en-US" dirty="0" smtClean="0">
                <a:effectLst/>
              </a:rPr>
              <a:t>save &amp; add new </a:t>
            </a:r>
            <a:r>
              <a:rPr lang="en-US" b="1" dirty="0" smtClean="0">
                <a:effectLst/>
              </a:rPr>
              <a:t>button (</a:t>
            </a:r>
            <a:r>
              <a:rPr lang="en-US" b="1" dirty="0" err="1" smtClean="0">
                <a:effectLst/>
              </a:rPr>
              <a:t>contd</a:t>
            </a:r>
            <a:r>
              <a:rPr lang="en-US" b="1" dirty="0" smtClean="0">
                <a:effectLst/>
              </a:rPr>
              <a:t>…)</a:t>
            </a:r>
          </a:p>
        </p:txBody>
      </p:sp>
      <p:pic>
        <p:nvPicPr>
          <p:cNvPr id="10" name="Picture 9"/>
          <p:cNvPicPr>
            <a:picLocks noChangeAspect="1"/>
          </p:cNvPicPr>
          <p:nvPr/>
        </p:nvPicPr>
        <p:blipFill>
          <a:blip r:embed="rId2"/>
          <a:stretch>
            <a:fillRect/>
          </a:stretch>
        </p:blipFill>
        <p:spPr>
          <a:xfrm>
            <a:off x="894584" y="2640617"/>
            <a:ext cx="10311386" cy="4033137"/>
          </a:xfrm>
          <a:prstGeom prst="rect">
            <a:avLst/>
          </a:prstGeom>
        </p:spPr>
      </p:pic>
    </p:spTree>
    <p:extLst>
      <p:ext uri="{BB962C8B-B14F-4D97-AF65-F5344CB8AC3E}">
        <p14:creationId xmlns:p14="http://schemas.microsoft.com/office/powerpoint/2010/main" xmlns="" val="111335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410730" y="705135"/>
            <a:ext cx="9367363" cy="5791200"/>
          </a:xfrm>
          <a:prstGeom prst="rect">
            <a:avLst/>
          </a:prstGeom>
        </p:spPr>
      </p:pic>
      <p:sp>
        <p:nvSpPr>
          <p:cNvPr id="5" name="Title 1"/>
          <p:cNvSpPr txBox="1">
            <a:spLocks/>
          </p:cNvSpPr>
          <p:nvPr/>
        </p:nvSpPr>
        <p:spPr>
          <a:xfrm>
            <a:off x="738643" y="-71650"/>
            <a:ext cx="9905998" cy="9189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400" b="1" smtClean="0">
                <a:solidFill>
                  <a:srgbClr val="92D050"/>
                </a:solidFill>
              </a:rPr>
              <a:t>Q: to add a new Party master</a:t>
            </a:r>
            <a:endParaRPr lang="en-IN" sz="2400" b="1" dirty="0">
              <a:solidFill>
                <a:srgbClr val="92D050"/>
              </a:solidFill>
            </a:endParaRPr>
          </a:p>
        </p:txBody>
      </p:sp>
    </p:spTree>
    <p:extLst>
      <p:ext uri="{BB962C8B-B14F-4D97-AF65-F5344CB8AC3E}">
        <p14:creationId xmlns:p14="http://schemas.microsoft.com/office/powerpoint/2010/main" xmlns="" val="49258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4" y="-68239"/>
            <a:ext cx="9905998" cy="918949"/>
          </a:xfrm>
        </p:spPr>
        <p:txBody>
          <a:bodyPr>
            <a:normAutofit/>
          </a:bodyPr>
          <a:lstStyle/>
          <a:p>
            <a:r>
              <a:rPr lang="en-IN" sz="2400" b="1" dirty="0" smtClean="0">
                <a:solidFill>
                  <a:srgbClr val="92D050"/>
                </a:solidFill>
              </a:rPr>
              <a:t>Q: to add a new Type of tax</a:t>
            </a:r>
            <a:endParaRPr lang="en-IN" sz="2400" b="1" dirty="0">
              <a:solidFill>
                <a:srgbClr val="92D050"/>
              </a:solidFill>
            </a:endParaRPr>
          </a:p>
        </p:txBody>
      </p:sp>
      <p:sp>
        <p:nvSpPr>
          <p:cNvPr id="3" name="Content Placeholder 2"/>
          <p:cNvSpPr>
            <a:spLocks noGrp="1"/>
          </p:cNvSpPr>
          <p:nvPr>
            <p:ph idx="1"/>
          </p:nvPr>
        </p:nvSpPr>
        <p:spPr>
          <a:xfrm>
            <a:off x="-1" y="591403"/>
            <a:ext cx="5087143" cy="3025254"/>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Master setting</a:t>
            </a:r>
            <a:r>
              <a:rPr lang="en-US" dirty="0">
                <a:effectLst/>
              </a:rPr>
              <a:t> </a:t>
            </a:r>
            <a:r>
              <a:rPr lang="en-US" dirty="0">
                <a:effectLst/>
                <a:sym typeface="Wingdings" panose="05000000000000000000" pitchFamily="2" charset="2"/>
              </a:rPr>
              <a:t> </a:t>
            </a:r>
            <a:r>
              <a:rPr lang="en-US" b="1" dirty="0">
                <a:effectLst/>
              </a:rPr>
              <a:t>Define Tax</a:t>
            </a:r>
          </a:p>
          <a:p>
            <a:pPr marL="457200" indent="-457200">
              <a:buFont typeface="+mj-lt"/>
              <a:buAutoNum type="arabicPeriod"/>
            </a:pPr>
            <a:r>
              <a:rPr lang="en-US" b="1" dirty="0" smtClean="0">
                <a:effectLst/>
              </a:rPr>
              <a:t>Click </a:t>
            </a:r>
            <a:r>
              <a:rPr lang="en-US" b="1" dirty="0">
                <a:effectLst/>
              </a:rPr>
              <a:t>on </a:t>
            </a:r>
            <a:r>
              <a:rPr lang="en-US" dirty="0">
                <a:effectLst/>
              </a:rPr>
              <a:t>Add New </a:t>
            </a:r>
            <a:r>
              <a:rPr lang="en-US" b="1" dirty="0">
                <a:effectLst/>
              </a:rPr>
              <a:t>button to </a:t>
            </a:r>
            <a:r>
              <a:rPr lang="en-US" b="1" dirty="0" smtClean="0">
                <a:effectLst/>
              </a:rPr>
              <a:t>add a new tax type and </a:t>
            </a:r>
            <a:r>
              <a:rPr lang="en-US" b="1" dirty="0">
                <a:effectLst/>
              </a:rPr>
              <a:t>the page will get redirected to </a:t>
            </a:r>
            <a:r>
              <a:rPr lang="en-US" b="1" dirty="0" smtClean="0">
                <a:effectLst/>
              </a:rPr>
              <a:t>new page</a:t>
            </a:r>
            <a:endParaRPr lang="en-US" b="1" dirty="0">
              <a:effectLst/>
            </a:endParaRPr>
          </a:p>
          <a:p>
            <a:pPr marL="457200" indent="-457200">
              <a:buFont typeface="+mj-lt"/>
              <a:buAutoNum type="arabicPeriod"/>
            </a:pPr>
            <a:r>
              <a:rPr lang="en-US" b="1" dirty="0" smtClean="0">
                <a:effectLst/>
              </a:rPr>
              <a:t>Enter all required details and click </a:t>
            </a:r>
            <a:r>
              <a:rPr lang="en-US" dirty="0" smtClean="0">
                <a:effectLst/>
              </a:rPr>
              <a:t>submit </a:t>
            </a:r>
            <a:r>
              <a:rPr lang="en-US" b="1" dirty="0" smtClean="0">
                <a:effectLst/>
              </a:rPr>
              <a:t>button </a:t>
            </a:r>
          </a:p>
        </p:txBody>
      </p:sp>
      <p:pic>
        <p:nvPicPr>
          <p:cNvPr id="4" name="Picture 3"/>
          <p:cNvPicPr>
            <a:picLocks noChangeAspect="1"/>
          </p:cNvPicPr>
          <p:nvPr/>
        </p:nvPicPr>
        <p:blipFill>
          <a:blip r:embed="rId2"/>
          <a:stretch>
            <a:fillRect/>
          </a:stretch>
        </p:blipFill>
        <p:spPr>
          <a:xfrm>
            <a:off x="4773243" y="850710"/>
            <a:ext cx="7322025" cy="1851547"/>
          </a:xfrm>
          <a:prstGeom prst="rect">
            <a:avLst/>
          </a:prstGeom>
        </p:spPr>
      </p:pic>
      <p:pic>
        <p:nvPicPr>
          <p:cNvPr id="6" name="Picture 5"/>
          <p:cNvPicPr>
            <a:picLocks noChangeAspect="1"/>
          </p:cNvPicPr>
          <p:nvPr/>
        </p:nvPicPr>
        <p:blipFill>
          <a:blip r:embed="rId3"/>
          <a:stretch>
            <a:fillRect/>
          </a:stretch>
        </p:blipFill>
        <p:spPr>
          <a:xfrm>
            <a:off x="4773243" y="2961564"/>
            <a:ext cx="7309187" cy="3616657"/>
          </a:xfrm>
          <a:prstGeom prst="rect">
            <a:avLst/>
          </a:prstGeom>
        </p:spPr>
      </p:pic>
    </p:spTree>
    <p:extLst>
      <p:ext uri="{BB962C8B-B14F-4D97-AF65-F5344CB8AC3E}">
        <p14:creationId xmlns:p14="http://schemas.microsoft.com/office/powerpoint/2010/main" xmlns="" val="313160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4" y="-68239"/>
            <a:ext cx="9905998" cy="918949"/>
          </a:xfrm>
        </p:spPr>
        <p:txBody>
          <a:bodyPr>
            <a:normAutofit/>
          </a:bodyPr>
          <a:lstStyle/>
          <a:p>
            <a:r>
              <a:rPr lang="en-IN" sz="2400" b="1" dirty="0" smtClean="0">
                <a:solidFill>
                  <a:srgbClr val="92D050"/>
                </a:solidFill>
              </a:rPr>
              <a:t>Q: to receive purchase stock </a:t>
            </a:r>
            <a:endParaRPr lang="en-IN" sz="2400" b="1" dirty="0">
              <a:solidFill>
                <a:srgbClr val="92D050"/>
              </a:solidFill>
            </a:endParaRPr>
          </a:p>
        </p:txBody>
      </p:sp>
      <p:sp>
        <p:nvSpPr>
          <p:cNvPr id="3" name="Content Placeholder 2"/>
          <p:cNvSpPr>
            <a:spLocks noGrp="1"/>
          </p:cNvSpPr>
          <p:nvPr>
            <p:ph idx="1"/>
          </p:nvPr>
        </p:nvSpPr>
        <p:spPr>
          <a:xfrm>
            <a:off x="445374" y="850710"/>
            <a:ext cx="10672550" cy="1935706"/>
          </a:xfrm>
        </p:spPr>
        <p:txBody>
          <a:bodyPr>
            <a:normAutofit/>
          </a:bodyPr>
          <a:lstStyle/>
          <a:p>
            <a:pPr marL="457200" indent="-457200">
              <a:buFont typeface="+mj-lt"/>
              <a:buAutoNum type="arabicPeriod"/>
            </a:pPr>
            <a:r>
              <a:rPr lang="en-US" b="1" dirty="0" smtClean="0">
                <a:effectLst/>
              </a:rPr>
              <a:t>Click </a:t>
            </a:r>
            <a:r>
              <a:rPr lang="en-IN" b="1" dirty="0">
                <a:effectLst/>
              </a:rPr>
              <a:t>Sales &amp; Accounts</a:t>
            </a:r>
            <a:r>
              <a:rPr lang="en-US" b="1" dirty="0">
                <a:effectLst/>
              </a:rPr>
              <a:t> </a:t>
            </a:r>
            <a:r>
              <a:rPr lang="en-IN" dirty="0">
                <a:effectLst/>
                <a:sym typeface="Wingdings" panose="05000000000000000000" pitchFamily="2" charset="2"/>
              </a:rPr>
              <a:t> </a:t>
            </a:r>
            <a:r>
              <a:rPr lang="en-US" b="1" dirty="0">
                <a:effectLst/>
              </a:rPr>
              <a:t>Purchase</a:t>
            </a:r>
            <a:r>
              <a:rPr lang="en-US" dirty="0">
                <a:effectLst/>
              </a:rPr>
              <a:t> </a:t>
            </a:r>
            <a:r>
              <a:rPr lang="en-US" dirty="0" smtClean="0">
                <a:effectLst/>
                <a:sym typeface="Wingdings" panose="05000000000000000000" pitchFamily="2" charset="2"/>
              </a:rPr>
              <a:t> </a:t>
            </a:r>
            <a:r>
              <a:rPr lang="en-US" b="1" dirty="0" smtClean="0">
                <a:effectLst/>
              </a:rPr>
              <a:t>Receive </a:t>
            </a:r>
            <a:r>
              <a:rPr lang="en-US" b="1" dirty="0">
                <a:effectLst/>
              </a:rPr>
              <a:t>Purchase </a:t>
            </a:r>
            <a:r>
              <a:rPr lang="en-US" b="1" dirty="0" smtClean="0">
                <a:effectLst/>
              </a:rPr>
              <a:t>Stock</a:t>
            </a:r>
          </a:p>
          <a:p>
            <a:pPr marL="457200" indent="-457200">
              <a:buFont typeface="+mj-lt"/>
              <a:buAutoNum type="arabicPeriod"/>
            </a:pPr>
            <a:r>
              <a:rPr lang="en-US" b="1" dirty="0" smtClean="0">
                <a:effectLst/>
              </a:rPr>
              <a:t>Click </a:t>
            </a:r>
            <a:r>
              <a:rPr lang="en-US" b="1" dirty="0">
                <a:effectLst/>
              </a:rPr>
              <a:t>on </a:t>
            </a:r>
            <a:r>
              <a:rPr lang="en-US" dirty="0">
                <a:effectLst/>
              </a:rPr>
              <a:t>Add New </a:t>
            </a:r>
            <a:r>
              <a:rPr lang="en-US" b="1" dirty="0">
                <a:effectLst/>
              </a:rPr>
              <a:t>button to </a:t>
            </a:r>
            <a:r>
              <a:rPr lang="en-US" b="1" dirty="0" smtClean="0">
                <a:effectLst/>
              </a:rPr>
              <a:t>add a new tax type and </a:t>
            </a:r>
            <a:r>
              <a:rPr lang="en-US" b="1" dirty="0">
                <a:effectLst/>
              </a:rPr>
              <a:t>the page will get redirected to </a:t>
            </a:r>
            <a:r>
              <a:rPr lang="en-US" b="1" dirty="0" smtClean="0">
                <a:effectLst/>
              </a:rPr>
              <a:t>new page</a:t>
            </a:r>
            <a:endParaRPr lang="en-US" b="1" dirty="0">
              <a:effectLst/>
            </a:endParaRPr>
          </a:p>
          <a:p>
            <a:pPr marL="457200" indent="-457200">
              <a:buFont typeface="+mj-lt"/>
              <a:buAutoNum type="arabicPeriod"/>
            </a:pPr>
            <a:r>
              <a:rPr lang="en-US" b="1" dirty="0" smtClean="0">
                <a:effectLst/>
              </a:rPr>
              <a:t>Enter all required details and click </a:t>
            </a:r>
            <a:r>
              <a:rPr lang="en-US" dirty="0" smtClean="0">
                <a:effectLst/>
              </a:rPr>
              <a:t>save </a:t>
            </a:r>
            <a:r>
              <a:rPr lang="en-US" b="1" dirty="0" smtClean="0">
                <a:effectLst/>
              </a:rPr>
              <a:t>button (</a:t>
            </a:r>
            <a:r>
              <a:rPr lang="en-US" b="1" dirty="0" err="1" smtClean="0">
                <a:effectLst/>
              </a:rPr>
              <a:t>contd</a:t>
            </a:r>
            <a:r>
              <a:rPr lang="en-US" b="1" dirty="0" smtClean="0">
                <a:effectLst/>
              </a:rPr>
              <a:t>…)</a:t>
            </a:r>
          </a:p>
        </p:txBody>
      </p:sp>
      <p:pic>
        <p:nvPicPr>
          <p:cNvPr id="8" name="Picture 7"/>
          <p:cNvPicPr/>
          <p:nvPr/>
        </p:nvPicPr>
        <p:blipFill>
          <a:blip r:embed="rId2"/>
          <a:srcRect/>
          <a:stretch>
            <a:fillRect/>
          </a:stretch>
        </p:blipFill>
        <p:spPr bwMode="auto">
          <a:xfrm>
            <a:off x="117827" y="3516571"/>
            <a:ext cx="11951343" cy="2133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204302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1464</TotalTime>
  <Words>1832</Words>
  <Application>Microsoft Office PowerPoint</Application>
  <PresentationFormat>Custom</PresentationFormat>
  <Paragraphs>193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Mesh</vt:lpstr>
      <vt:lpstr>PSERP – sales &amp; accounts</vt:lpstr>
      <vt:lpstr>Q: Opening a new financial year</vt:lpstr>
      <vt:lpstr>Q: Opening a new financial year (contd…)</vt:lpstr>
      <vt:lpstr>Q: to Create a new account group</vt:lpstr>
      <vt:lpstr>Q: to Create a new account Head</vt:lpstr>
      <vt:lpstr>Q: to add a new Party master</vt:lpstr>
      <vt:lpstr>Slide 7</vt:lpstr>
      <vt:lpstr>Q: to add a new Type of tax</vt:lpstr>
      <vt:lpstr>Q: to receive purchase stock </vt:lpstr>
      <vt:lpstr>Slide 10</vt:lpstr>
      <vt:lpstr>Q: to return purchase stock</vt:lpstr>
      <vt:lpstr>Q: To Stock Writes Off List</vt:lpstr>
      <vt:lpstr>Q: To set opening Stock</vt:lpstr>
      <vt:lpstr>Q: To set opening Stock (contd…)</vt:lpstr>
      <vt:lpstr>Q: To make Book material sale to an individual student</vt:lpstr>
      <vt:lpstr>Slide 16</vt:lpstr>
      <vt:lpstr>Slide 17</vt:lpstr>
      <vt:lpstr>Q: To view Items sold to individual students</vt:lpstr>
      <vt:lpstr>Q: To make Book material sale return</vt:lpstr>
      <vt:lpstr>Q: To make consolidated Book material sale to teacher</vt:lpstr>
      <vt:lpstr>Q: To modify Stationary item price</vt:lpstr>
      <vt:lpstr>Q: To add miscellaneous expense detail</vt:lpstr>
      <vt:lpstr>Q: To get miscellaneous expense details</vt:lpstr>
      <vt:lpstr>Q: To add Payment Voucher</vt:lpstr>
      <vt:lpstr>Q: To add receipt Voucher</vt:lpstr>
      <vt:lpstr>Q: To modify bank a/c for received cheque</vt:lpstr>
      <vt:lpstr>Q: To add Bank transaction detail</vt:lpstr>
      <vt:lpstr>Q: To give Status to Bank transaction</vt:lpstr>
      <vt:lpstr>Q: To add transaction detail of bank to bank transfer</vt:lpstr>
      <vt:lpstr>Q: To view transaction detail of bank to bank transfer</vt:lpstr>
      <vt:lpstr>Q: to get Account Ledger Report</vt:lpstr>
      <vt:lpstr>Q: to get Cash Book (Consolidated Reports)</vt:lpstr>
      <vt:lpstr>Q: to get Income And Expenditure Account detail</vt:lpstr>
      <vt:lpstr>Q: to get payment receipt account detail</vt:lpstr>
      <vt:lpstr>Q: to get Item purchase report</vt:lpstr>
      <vt:lpstr>Q: to get Sales report</vt:lpstr>
      <vt:lpstr>Q: to get Trial Balance</vt:lpstr>
      <vt:lpstr>Q: to get Expense Report</vt:lpstr>
      <vt:lpstr>Q: to get Profit &amp; Loss Statement</vt:lpstr>
      <vt:lpstr>Q: to get Balance Sheet statement</vt:lpstr>
      <vt:lpstr>Q: to get Consolidated Stock report</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JANMEJOY</dc:creator>
  <cp:lastModifiedBy>SANTOSH</cp:lastModifiedBy>
  <cp:revision>113</cp:revision>
  <dcterms:created xsi:type="dcterms:W3CDTF">2020-01-11T10:39:02Z</dcterms:created>
  <dcterms:modified xsi:type="dcterms:W3CDTF">2020-01-20T16:28:57Z</dcterms:modified>
</cp:coreProperties>
</file>