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256" r:id="rId2"/>
    <p:sldId id="258" r:id="rId3"/>
    <p:sldId id="314" r:id="rId4"/>
    <p:sldId id="270" r:id="rId5"/>
    <p:sldId id="262" r:id="rId6"/>
    <p:sldId id="271" r:id="rId7"/>
    <p:sldId id="263" r:id="rId8"/>
    <p:sldId id="317" r:id="rId9"/>
    <p:sldId id="264" r:id="rId10"/>
    <p:sldId id="265" r:id="rId11"/>
    <p:sldId id="318" r:id="rId12"/>
    <p:sldId id="266" r:id="rId13"/>
    <p:sldId id="319" r:id="rId14"/>
    <p:sldId id="291" r:id="rId15"/>
    <p:sldId id="320" r:id="rId16"/>
    <p:sldId id="327" r:id="rId17"/>
    <p:sldId id="321" r:id="rId18"/>
    <p:sldId id="322" r:id="rId19"/>
    <p:sldId id="328" r:id="rId20"/>
    <p:sldId id="323" r:id="rId21"/>
    <p:sldId id="324" r:id="rId22"/>
    <p:sldId id="325" r:id="rId23"/>
    <p:sldId id="326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65170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79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99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341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06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981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035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718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32826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34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804827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42896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50895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48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15167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8472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968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597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dirty="0" err="1" smtClean="0"/>
              <a:t>Pserp</a:t>
            </a:r>
            <a:r>
              <a:rPr lang="en-IN" sz="6000" dirty="0" smtClean="0"/>
              <a:t> - hostel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42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64" y="-100084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give </a:t>
            </a:r>
            <a:r>
              <a:rPr lang="en-IN" sz="2400" b="1" dirty="0" smtClean="0">
                <a:solidFill>
                  <a:srgbClr val="92D050"/>
                </a:solidFill>
                <a:effectLst/>
              </a:rPr>
              <a:t>discount to a student on </a:t>
            </a:r>
            <a:r>
              <a:rPr lang="en-IN" sz="2400" b="1" dirty="0">
                <a:solidFill>
                  <a:srgbClr val="92D050"/>
                </a:solidFill>
                <a:effectLst/>
              </a:rPr>
              <a:t>HOSTEL FEE 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8865"/>
            <a:ext cx="4820545" cy="45310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Management</a:t>
            </a:r>
            <a:r>
              <a:rPr lang="en-IN" dirty="0">
                <a:effectLst/>
              </a:rPr>
              <a:t> </a:t>
            </a:r>
            <a:r>
              <a:rPr lang="en-IN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Fee </a:t>
            </a:r>
            <a:r>
              <a:rPr lang="en-IN" b="1" dirty="0" smtClean="0">
                <a:effectLst/>
              </a:rPr>
              <a:t>Concession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a student by entering student id and click search button or select student from the </a:t>
            </a:r>
            <a:r>
              <a:rPr lang="en-IN" b="1" dirty="0" smtClean="0">
                <a:effectLst/>
              </a:rPr>
              <a:t>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Provide discount </a:t>
            </a:r>
            <a:r>
              <a:rPr lang="en-IN" b="1" dirty="0" smtClean="0">
                <a:effectLst/>
              </a:rPr>
              <a:t>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Click </a:t>
            </a:r>
            <a:r>
              <a:rPr lang="en-IN" dirty="0" smtClean="0">
                <a:effectLst/>
              </a:rPr>
              <a:t>copy existing amount for concession </a:t>
            </a:r>
            <a:r>
              <a:rPr lang="en-IN" b="1" dirty="0" smtClean="0">
                <a:effectLst/>
              </a:rPr>
              <a:t>button to copy fee amount to concession amount column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Then click submit button to save details</a:t>
            </a:r>
            <a:endParaRPr lang="en-IN" b="1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45" y="818865"/>
            <a:ext cx="7371455" cy="59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64" y="-100084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Cancel discount given to a </a:t>
            </a:r>
            <a:r>
              <a:rPr lang="en-US" sz="2400" b="1" dirty="0" smtClean="0">
                <a:solidFill>
                  <a:srgbClr val="92D050"/>
                </a:solidFill>
              </a:rPr>
              <a:t>student on hostel fee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64" y="655089"/>
            <a:ext cx="10410965" cy="2086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Management</a:t>
            </a:r>
            <a:r>
              <a:rPr lang="en-IN" dirty="0">
                <a:effectLst/>
              </a:rPr>
              <a:t> </a:t>
            </a:r>
            <a:r>
              <a:rPr lang="en-IN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Revert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Fee </a:t>
            </a:r>
            <a:r>
              <a:rPr lang="en-IN" b="1" dirty="0" smtClean="0">
                <a:effectLst/>
              </a:rPr>
              <a:t>Concession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a student by entering student id and click search button or select student from the </a:t>
            </a:r>
            <a:r>
              <a:rPr lang="en-IN" b="1" dirty="0" smtClean="0">
                <a:effectLst/>
              </a:rPr>
              <a:t>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the discount checkbox to be cancelled and click revert concession 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92" y="4083524"/>
            <a:ext cx="10578029" cy="26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0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" y="58930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Q: </a:t>
            </a:r>
            <a:r>
              <a:rPr lang="en-US" sz="2400" b="1" dirty="0" smtClean="0">
                <a:solidFill>
                  <a:srgbClr val="92D050"/>
                </a:solidFill>
              </a:rPr>
              <a:t>to Receive hostel previous dues</a:t>
            </a:r>
            <a:endParaRPr lang="en-IN" sz="2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" y="88088"/>
            <a:ext cx="11750722" cy="399445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Management</a:t>
            </a:r>
            <a:r>
              <a:rPr lang="en-IN" dirty="0">
                <a:effectLst/>
              </a:rPr>
              <a:t> </a:t>
            </a:r>
            <a:r>
              <a:rPr lang="en-IN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Receive </a:t>
            </a:r>
            <a:r>
              <a:rPr lang="en-IN" b="1" dirty="0">
                <a:effectLst/>
              </a:rPr>
              <a:t>hostel previous </a:t>
            </a:r>
            <a:r>
              <a:rPr lang="en-IN" b="1" dirty="0" smtClean="0">
                <a:effectLst/>
              </a:rPr>
              <a:t>due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effectLst/>
              </a:rPr>
              <a:t>Select </a:t>
            </a:r>
            <a:r>
              <a:rPr lang="en-US" b="1" dirty="0">
                <a:effectLst/>
              </a:rPr>
              <a:t>search </a:t>
            </a:r>
            <a:r>
              <a:rPr lang="en-US" b="1" dirty="0" smtClean="0">
                <a:effectLst/>
              </a:rPr>
              <a:t>parameters and click show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</a:t>
            </a:r>
            <a:r>
              <a:rPr lang="en-US" b="1" dirty="0">
                <a:effectLst/>
              </a:rPr>
              <a:t>required </a:t>
            </a:r>
            <a:r>
              <a:rPr lang="en-US" b="1" dirty="0" smtClean="0">
                <a:effectLst/>
              </a:rPr>
              <a:t>receipts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the </a:t>
            </a:r>
            <a:r>
              <a:rPr lang="en-IN" b="1" dirty="0" smtClean="0">
                <a:effectLst/>
              </a:rPr>
              <a:t>checkbox </a:t>
            </a:r>
            <a:r>
              <a:rPr lang="en-IN" b="1" dirty="0">
                <a:effectLst/>
              </a:rPr>
              <a:t>to be cancelled and click Cancel</a:t>
            </a:r>
            <a:r>
              <a:rPr lang="en-IN" dirty="0">
                <a:effectLst/>
              </a:rPr>
              <a:t> </a:t>
            </a:r>
            <a:r>
              <a:rPr lang="en-IN" b="1" dirty="0">
                <a:effectLst/>
              </a:rPr>
              <a:t>Selected</a:t>
            </a:r>
            <a:r>
              <a:rPr lang="en-IN" dirty="0">
                <a:effectLst/>
              </a:rPr>
              <a:t> </a:t>
            </a:r>
            <a:r>
              <a:rPr lang="en-IN" b="1" dirty="0">
                <a:effectLst/>
              </a:rPr>
              <a:t>Receipt</a:t>
            </a:r>
            <a:r>
              <a:rPr lang="en-IN" dirty="0">
                <a:effectLst/>
              </a:rPr>
              <a:t> </a:t>
            </a:r>
            <a:r>
              <a:rPr lang="en-IN" b="1" dirty="0">
                <a:effectLst/>
              </a:rPr>
              <a:t>button to delete </a:t>
            </a:r>
            <a:r>
              <a:rPr lang="en-IN" b="1" dirty="0" smtClean="0">
                <a:effectLst/>
              </a:rPr>
              <a:t>the receipt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After selecting the checkbox, click receive fee button to receive old dues. This will redirect to Receive old dues before computerisation page. (</a:t>
            </a:r>
            <a:r>
              <a:rPr lang="en-IN" b="1" dirty="0" err="1" smtClean="0">
                <a:effectLst/>
              </a:rPr>
              <a:t>contd</a:t>
            </a:r>
            <a:r>
              <a:rPr lang="en-IN" b="1" dirty="0" smtClean="0">
                <a:effectLst/>
              </a:rPr>
              <a:t>…)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5" y="4082543"/>
            <a:ext cx="11991575" cy="261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3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" y="-132138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Q: </a:t>
            </a:r>
            <a:r>
              <a:rPr lang="en-US" sz="2400" b="1" dirty="0" smtClean="0">
                <a:solidFill>
                  <a:srgbClr val="92D050"/>
                </a:solidFill>
              </a:rPr>
              <a:t>to Receive hostel previous dues (</a:t>
            </a:r>
            <a:r>
              <a:rPr lang="en-US" sz="2400" b="1" dirty="0" err="1" smtClean="0">
                <a:solidFill>
                  <a:srgbClr val="92D050"/>
                </a:solidFill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</a:rPr>
              <a:t>…)</a:t>
            </a:r>
            <a:endParaRPr lang="en-IN" sz="2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" y="367474"/>
            <a:ext cx="11742074" cy="16056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IN" b="1" dirty="0">
                <a:effectLst/>
              </a:rPr>
              <a:t>Select a student by entering student id and click </a:t>
            </a:r>
            <a:r>
              <a:rPr lang="en-IN" b="1" dirty="0" smtClean="0">
                <a:effectLst/>
              </a:rPr>
              <a:t>show button </a:t>
            </a:r>
            <a:r>
              <a:rPr lang="en-IN" b="1" dirty="0">
                <a:effectLst/>
              </a:rPr>
              <a:t>or select student from the dropdown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IN" b="1" dirty="0" smtClean="0">
                <a:effectLst/>
              </a:rPr>
              <a:t>Enter payment details and click submit button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18" y="1799893"/>
            <a:ext cx="6926303" cy="50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7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IN" sz="2400" b="1" dirty="0">
                <a:solidFill>
                  <a:srgbClr val="92D050"/>
                </a:solidFill>
                <a:effectLst/>
              </a:rPr>
              <a:t>HOSTEL ADMISSION LIST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21" y="332096"/>
            <a:ext cx="10814030" cy="20471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>
                <a:effectLst/>
              </a:rPr>
              <a:t>Hostel admission list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search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the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on export to excel button to export </a:t>
            </a:r>
            <a:r>
              <a:rPr lang="en-US" b="1" dirty="0">
                <a:effectLst/>
              </a:rPr>
              <a:t>the report to an excel </a:t>
            </a:r>
            <a:r>
              <a:rPr lang="en-US" b="1" dirty="0" smtClean="0">
                <a:effectLst/>
              </a:rPr>
              <a:t>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on </a:t>
            </a:r>
            <a:r>
              <a:rPr lang="en-US" b="1" dirty="0">
                <a:effectLst/>
              </a:rPr>
              <a:t>print button </a:t>
            </a:r>
            <a:r>
              <a:rPr lang="en-US" b="1" dirty="0" smtClean="0">
                <a:effectLst/>
              </a:rPr>
              <a:t>to print </a:t>
            </a:r>
            <a:r>
              <a:rPr lang="en-US" b="1" dirty="0">
                <a:effectLst/>
              </a:rPr>
              <a:t>the report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" y="2475504"/>
            <a:ext cx="11764488" cy="41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5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Daily Collection Report (DCR)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21" y="332096"/>
            <a:ext cx="10814030" cy="20471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Daily Collection </a:t>
            </a:r>
            <a:r>
              <a:rPr lang="en-US" b="1" dirty="0" smtClean="0">
                <a:effectLst/>
              </a:rPr>
              <a:t>Report (DCR)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the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on export to excel button to export </a:t>
            </a:r>
            <a:r>
              <a:rPr lang="en-US" b="1" dirty="0">
                <a:effectLst/>
              </a:rPr>
              <a:t>the report to an excel </a:t>
            </a:r>
            <a:r>
              <a:rPr lang="en-US" b="1" dirty="0" smtClean="0">
                <a:effectLst/>
              </a:rPr>
              <a:t>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on </a:t>
            </a:r>
            <a:r>
              <a:rPr lang="en-US" b="1" dirty="0">
                <a:effectLst/>
              </a:rPr>
              <a:t>print button </a:t>
            </a:r>
            <a:r>
              <a:rPr lang="en-US" b="1" dirty="0" smtClean="0">
                <a:effectLst/>
              </a:rPr>
              <a:t>to print </a:t>
            </a:r>
            <a:r>
              <a:rPr lang="en-US" b="1" dirty="0">
                <a:effectLst/>
              </a:rPr>
              <a:t>the report (</a:t>
            </a:r>
            <a:r>
              <a:rPr lang="en-US" b="1" dirty="0" err="1">
                <a:effectLst/>
              </a:rPr>
              <a:t>contd</a:t>
            </a:r>
            <a:r>
              <a:rPr lang="en-US" b="1" dirty="0" smtClean="0">
                <a:effectLst/>
              </a:rPr>
              <a:t>…)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1" y="2293171"/>
            <a:ext cx="9580729" cy="45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1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Daily Collection Report (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DCR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) (</a:t>
            </a:r>
            <a:r>
              <a:rPr lang="en-US" sz="2400" b="1" dirty="0" err="1">
                <a:solidFill>
                  <a:srgbClr val="92D050"/>
                </a:solidFill>
                <a:effectLst/>
              </a:rPr>
              <a:t>contd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…)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9021" y="561709"/>
            <a:ext cx="9936022" cy="1610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en-US" b="1" dirty="0" smtClean="0">
                <a:effectLst/>
              </a:rPr>
              <a:t>Click on Show Cancelled Receipt button to view all cancelled receipt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IN" b="1" dirty="0" smtClean="0">
                <a:effectLst/>
              </a:rPr>
              <a:t>Select search parameters and click show button </a:t>
            </a:r>
            <a:r>
              <a:rPr lang="en-US" b="1" dirty="0" smtClean="0">
                <a:effectLst/>
              </a:rPr>
              <a:t>to get the report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on export to excel button to export the report to an excel file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93" y="3357350"/>
            <a:ext cx="10882131" cy="22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4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Monthly Collection Report (MCR)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464023"/>
            <a:ext cx="4498074" cy="37506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>
                <a:effectLst/>
              </a:rPr>
              <a:t>Monthly Collection Report (MCR)</a:t>
            </a:r>
            <a:r>
              <a:rPr lang="en-IN" dirty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search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the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on export to excel button to export </a:t>
            </a:r>
            <a:r>
              <a:rPr lang="en-US" b="1" dirty="0">
                <a:effectLst/>
              </a:rPr>
              <a:t>the report to an excel </a:t>
            </a:r>
            <a:r>
              <a:rPr lang="en-US" b="1" dirty="0" smtClean="0">
                <a:effectLst/>
              </a:rPr>
              <a:t>file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256" y="916958"/>
            <a:ext cx="7584744" cy="52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2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Component wise Collection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Report</a:t>
            </a:r>
            <a:endParaRPr lang="en-IN" sz="2400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21" y="441277"/>
            <a:ext cx="10814030" cy="24929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>
                <a:effectLst/>
              </a:rPr>
              <a:t>Component wise Collection </a:t>
            </a:r>
            <a:r>
              <a:rPr lang="en-IN" b="1" dirty="0" smtClean="0">
                <a:effectLst/>
              </a:rPr>
              <a:t>Report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the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on </a:t>
            </a:r>
            <a:r>
              <a:rPr lang="en-US" b="1" dirty="0">
                <a:effectLst/>
              </a:rPr>
              <a:t>print button </a:t>
            </a:r>
            <a:r>
              <a:rPr lang="en-US" b="1" dirty="0" smtClean="0">
                <a:effectLst/>
              </a:rPr>
              <a:t>to print </a:t>
            </a:r>
            <a:r>
              <a:rPr lang="en-US" b="1" dirty="0">
                <a:effectLst/>
              </a:rPr>
              <a:t>the </a:t>
            </a:r>
            <a:r>
              <a:rPr lang="en-US" b="1" dirty="0" smtClean="0">
                <a:effectLst/>
              </a:rPr>
              <a:t>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 on </a:t>
            </a:r>
            <a:r>
              <a:rPr lang="en-US" dirty="0">
                <a:effectLst/>
              </a:rPr>
              <a:t>show outstanding amount </a:t>
            </a:r>
            <a:r>
              <a:rPr lang="en-US" b="1" dirty="0">
                <a:effectLst/>
              </a:rPr>
              <a:t>button to get outstanding amount (</a:t>
            </a:r>
            <a:r>
              <a:rPr lang="en-US" b="1" dirty="0" err="1">
                <a:effectLst/>
              </a:rPr>
              <a:t>contd</a:t>
            </a:r>
            <a:r>
              <a:rPr lang="en-US" b="1" dirty="0">
                <a:effectLst/>
              </a:rPr>
              <a:t>…)</a:t>
            </a:r>
            <a:endParaRPr lang="en-IN" b="1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1" y="2770495"/>
            <a:ext cx="11221071" cy="39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5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Component wise Collection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Report (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…)</a:t>
            </a:r>
            <a:endParaRPr lang="en-IN" sz="2400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21" y="464024"/>
            <a:ext cx="10814030" cy="17878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IN" b="1" dirty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report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en-US" b="1" dirty="0">
                <a:solidFill>
                  <a:srgbClr val="92D050"/>
                </a:solidFill>
                <a:effectLst/>
              </a:rPr>
              <a:t>Back:</a:t>
            </a:r>
            <a:r>
              <a:rPr lang="en-US" b="1" dirty="0">
                <a:effectLst/>
              </a:rPr>
              <a:t> Click on back button to go back to the previous form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73" y="2470245"/>
            <a:ext cx="10792995" cy="42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2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918949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Add a new hostel fee component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42798"/>
            <a:ext cx="5624399" cy="26316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</a:rPr>
              <a:t>Hostel</a:t>
            </a:r>
            <a:r>
              <a:rPr lang="en-US" b="1" dirty="0" smtClean="0">
                <a:effectLst/>
              </a:rPr>
              <a:t> </a:t>
            </a:r>
            <a:r>
              <a:rPr lang="en-IN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Master </a:t>
            </a:r>
            <a:r>
              <a:rPr lang="en-IN" b="1" dirty="0">
                <a:effectLst/>
              </a:rPr>
              <a:t>Entry</a:t>
            </a:r>
            <a:r>
              <a:rPr lang="en-IN" dirty="0">
                <a:effectLst/>
              </a:rPr>
              <a:t> </a:t>
            </a:r>
            <a:r>
              <a:rPr lang="en-IN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Fee Components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Add New button to add a new hostel fee component</a:t>
            </a:r>
            <a:endParaRPr lang="en-IN" dirty="0"/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required details and click on submit button to save a fee component</a:t>
            </a:r>
            <a:endParaRPr lang="en-US" b="1" dirty="0" smtClean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398" y="1025566"/>
            <a:ext cx="6485714" cy="3523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64" y="4649276"/>
            <a:ext cx="9066667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0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HOSTEL FEE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DEFAULTERS </a:t>
            </a:r>
            <a:r>
              <a:rPr lang="en-IN" sz="2400" b="1" dirty="0" smtClean="0">
                <a:solidFill>
                  <a:srgbClr val="92D050"/>
                </a:solidFill>
                <a:effectLst/>
              </a:rPr>
              <a:t>LIST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14" y="254758"/>
            <a:ext cx="6331015" cy="32292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>
                <a:effectLst/>
              </a:rPr>
              <a:t>Hostel fee defaulters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the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on </a:t>
            </a:r>
            <a:r>
              <a:rPr lang="en-US" b="1" dirty="0">
                <a:effectLst/>
              </a:rPr>
              <a:t>print button </a:t>
            </a:r>
            <a:r>
              <a:rPr lang="en-US" b="1" dirty="0" smtClean="0">
                <a:effectLst/>
              </a:rPr>
              <a:t>to print </a:t>
            </a:r>
            <a:r>
              <a:rPr lang="en-US" b="1" dirty="0">
                <a:effectLst/>
              </a:rPr>
              <a:t>the </a:t>
            </a:r>
            <a:r>
              <a:rPr lang="en-US" b="1" dirty="0" smtClean="0">
                <a:effectLst/>
              </a:rPr>
              <a:t>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N" b="1" dirty="0">
                <a:effectLst/>
              </a:rPr>
              <a:t>Click on link available under Regular fee due column to view Regular fee due details of a respective student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22" y="3903399"/>
            <a:ext cx="11768006" cy="274476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1073" y="674141"/>
            <a:ext cx="5608955" cy="280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61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</a:t>
            </a:r>
            <a:r>
              <a:rPr lang="en-IN" sz="2400" b="1" dirty="0" smtClean="0">
                <a:solidFill>
                  <a:srgbClr val="92D050"/>
                </a:solidFill>
              </a:rPr>
              <a:t>generate </a:t>
            </a:r>
            <a:r>
              <a:rPr lang="en-IN" sz="2400" b="1" dirty="0">
                <a:solidFill>
                  <a:srgbClr val="92D050"/>
                </a:solidFill>
                <a:effectLst/>
              </a:rPr>
              <a:t>HOSTEL FEE DUE NOTIFICATION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37855"/>
            <a:ext cx="3316406" cy="4011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>
                <a:effectLst/>
              </a:rPr>
              <a:t>Hostel fee due notification</a:t>
            </a:r>
            <a:r>
              <a:rPr lang="en-IN" dirty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the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on </a:t>
            </a:r>
            <a:r>
              <a:rPr lang="en-US" b="1" dirty="0">
                <a:effectLst/>
              </a:rPr>
              <a:t>print button </a:t>
            </a:r>
            <a:r>
              <a:rPr lang="en-US" b="1" dirty="0" smtClean="0">
                <a:effectLst/>
              </a:rPr>
              <a:t>to print </a:t>
            </a:r>
            <a:r>
              <a:rPr lang="en-US" b="1" dirty="0">
                <a:effectLst/>
              </a:rPr>
              <a:t>the report</a:t>
            </a:r>
            <a:endParaRPr lang="en-IN" b="1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6407" y="614148"/>
            <a:ext cx="8748214" cy="6141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7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</a:t>
            </a:r>
            <a:r>
              <a:rPr lang="en-IN" sz="2400" b="1" dirty="0" smtClean="0">
                <a:solidFill>
                  <a:srgbClr val="92D050"/>
                </a:solidFill>
                <a:effectLst/>
              </a:rPr>
              <a:t>get DUPLICATE </a:t>
            </a:r>
            <a:r>
              <a:rPr lang="en-IN" sz="2400" b="1" dirty="0">
                <a:solidFill>
                  <a:srgbClr val="92D050"/>
                </a:solidFill>
                <a:effectLst/>
              </a:rPr>
              <a:t>RECEIPT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318"/>
            <a:ext cx="3534317" cy="44901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>
                <a:effectLst/>
              </a:rPr>
              <a:t>Print duplicate receipt </a:t>
            </a: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the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 on print detail button to print the 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 on print consolidated button to print the receipt in consolidated format</a:t>
            </a:r>
            <a:endParaRPr lang="en-IN" b="1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4317" y="865467"/>
            <a:ext cx="8657683" cy="4941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70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1" y="-181970"/>
            <a:ext cx="11291700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</a:rPr>
              <a:t>to get </a:t>
            </a:r>
            <a:r>
              <a:rPr lang="en-IN" sz="2400" b="1" dirty="0">
                <a:solidFill>
                  <a:srgbClr val="92D050"/>
                </a:solidFill>
                <a:effectLst/>
              </a:rPr>
              <a:t>HOSTEL FEE COLLECTION REPORT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21" y="427630"/>
            <a:ext cx="10814030" cy="20471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Reports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>
                <a:effectLst/>
              </a:rPr>
              <a:t>Hostel fee collection </a:t>
            </a:r>
            <a:endParaRPr lang="en-US" b="1" dirty="0" smtClean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the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 smtClean="0">
                <a:effectLst/>
              </a:rPr>
              <a:t>Click on export to excel button to export </a:t>
            </a:r>
            <a:r>
              <a:rPr lang="en-US" b="1" dirty="0">
                <a:effectLst/>
              </a:rPr>
              <a:t>the report to an excel </a:t>
            </a:r>
            <a:r>
              <a:rPr lang="en-US" b="1" dirty="0" smtClean="0">
                <a:effectLst/>
              </a:rPr>
              <a:t>file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on </a:t>
            </a:r>
            <a:r>
              <a:rPr lang="en-US" b="1" dirty="0">
                <a:effectLst/>
              </a:rPr>
              <a:t>print button </a:t>
            </a:r>
            <a:r>
              <a:rPr lang="en-US" b="1" dirty="0" smtClean="0">
                <a:effectLst/>
              </a:rPr>
              <a:t>to print </a:t>
            </a:r>
            <a:r>
              <a:rPr lang="en-US" b="1" dirty="0">
                <a:effectLst/>
              </a:rPr>
              <a:t>the report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83" y="2619375"/>
            <a:ext cx="110775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9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67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4" y="-216660"/>
            <a:ext cx="9905998" cy="918949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</a:rPr>
              <a:t>Q: to view Hostel fee components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321"/>
            <a:ext cx="11209811" cy="2210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Master </a:t>
            </a:r>
            <a:r>
              <a:rPr lang="en-IN" b="1" dirty="0">
                <a:effectLst/>
              </a:rPr>
              <a:t>Entry</a:t>
            </a:r>
            <a:r>
              <a:rPr lang="en-IN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>
                <a:effectLst/>
              </a:rPr>
              <a:t>Hostel Fee Components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solidFill>
                  <a:srgbClr val="92D050"/>
                </a:solidFill>
                <a:effectLst/>
              </a:rPr>
              <a:t>Assign Account Head To a Particular Fee Name</a:t>
            </a:r>
            <a:r>
              <a:rPr lang="en-US" b="1" dirty="0" smtClean="0">
                <a:solidFill>
                  <a:srgbClr val="92D050"/>
                </a:solidFill>
                <a:effectLst/>
              </a:rPr>
              <a:t>: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b="1" dirty="0" smtClean="0">
                <a:effectLst/>
              </a:rPr>
              <a:t>Choose required expense account head from the dropdown corresponding to each fee name and click update button and save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EDIT:</a:t>
            </a:r>
            <a:r>
              <a:rPr lang="en-US" b="1" dirty="0">
                <a:effectLst/>
              </a:rPr>
              <a:t> Click on particular fee name, this will redirect to edit page. Modify the required field and click submit </a:t>
            </a:r>
            <a:r>
              <a:rPr lang="en-US" b="1" dirty="0" smtClean="0">
                <a:effectLst/>
              </a:rPr>
              <a:t>button</a:t>
            </a:r>
            <a:endParaRPr lang="en-US" b="1" dirty="0"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535715"/>
            <a:ext cx="3875964" cy="320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 smtClean="0">
                <a:effectLst/>
              </a:rPr>
              <a:t> Tick all the checkbox to be deleted and click delete button (</a:t>
            </a:r>
            <a:r>
              <a:rPr lang="en-IN" dirty="0" smtClean="0">
                <a:effectLst/>
              </a:rPr>
              <a:t>the record will be deleted if the particular fee component is not used anywhere in the application</a:t>
            </a:r>
            <a:r>
              <a:rPr lang="en-IN" b="1" dirty="0" smtClean="0">
                <a:effectLst/>
              </a:rPr>
              <a:t>)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 startAt="4"/>
            </a:pP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64" y="2535715"/>
            <a:ext cx="8316036" cy="43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9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2" y="97238"/>
            <a:ext cx="11546006" cy="918949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set component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wise hostel fee amount on starting of the session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39" y="612725"/>
            <a:ext cx="11387232" cy="244294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Master Entry</a:t>
            </a:r>
            <a:r>
              <a:rPr lang="en-IN" dirty="0" smtClean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</a:t>
            </a:r>
            <a:r>
              <a:rPr lang="en-IN" dirty="0">
                <a:effectLst/>
              </a:rPr>
              <a:t> </a:t>
            </a:r>
            <a:r>
              <a:rPr lang="en-IN" b="1" dirty="0">
                <a:effectLst/>
              </a:rPr>
              <a:t>Hostel Fee Amount</a:t>
            </a:r>
            <a:r>
              <a:rPr lang="en-IN" dirty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search parameters and click show button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Now Enter the respective fee  amounts on  Existing Students and New Students </a:t>
            </a:r>
            <a:r>
              <a:rPr lang="en-IN" b="1" dirty="0" smtClean="0">
                <a:effectLst/>
              </a:rPr>
              <a:t>column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Click Set Fee Amount button to save details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25" y="2679510"/>
            <a:ext cx="8356980" cy="41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3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5" y="655093"/>
            <a:ext cx="10950504" cy="2306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Master </a:t>
            </a:r>
            <a:r>
              <a:rPr lang="en-IN" b="1" dirty="0">
                <a:effectLst/>
              </a:rPr>
              <a:t>Entry  </a:t>
            </a:r>
            <a:r>
              <a:rPr lang="en-IN" b="1" dirty="0">
                <a:effectLst/>
                <a:sym typeface="Wingdings" panose="05000000000000000000" pitchFamily="2" charset="2"/>
              </a:rPr>
              <a:t></a:t>
            </a:r>
            <a:r>
              <a:rPr lang="en-IN" b="1" dirty="0">
                <a:effectLst/>
              </a:rPr>
              <a:t> Set Hostel </a:t>
            </a:r>
            <a:r>
              <a:rPr lang="en-IN" b="1" dirty="0" err="1" smtClean="0">
                <a:effectLst/>
              </a:rPr>
              <a:t>Prev</a:t>
            </a:r>
            <a:r>
              <a:rPr lang="en-IN" b="1" dirty="0" smtClean="0">
                <a:effectLst/>
              </a:rPr>
              <a:t> Balance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Select search parameters and click show </a:t>
            </a:r>
            <a:r>
              <a:rPr lang="en-US" b="1" dirty="0" smtClean="0">
                <a:effectLst/>
              </a:rPr>
              <a:t>button </a:t>
            </a:r>
            <a:r>
              <a:rPr lang="en-US" b="1" dirty="0">
                <a:effectLst/>
              </a:rPr>
              <a:t>to </a:t>
            </a:r>
            <a:r>
              <a:rPr lang="en-US" b="1" dirty="0" smtClean="0">
                <a:effectLst/>
              </a:rPr>
              <a:t>get a list of students 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Enter the previous due amount in the Previous Balance </a:t>
            </a:r>
            <a:r>
              <a:rPr lang="en-IN" b="1" dirty="0" smtClean="0">
                <a:effectLst/>
              </a:rPr>
              <a:t>field for each student and then click submit button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6445" y="36391"/>
            <a:ext cx="9905998" cy="918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To set previous balance of the session</a:t>
            </a:r>
            <a:endParaRPr lang="en-IN" sz="2400" b="1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7" y="2961565"/>
            <a:ext cx="11751300" cy="33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0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5" y="332087"/>
            <a:ext cx="10797650" cy="2086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Management</a:t>
            </a:r>
            <a:r>
              <a:rPr lang="en-IN" dirty="0">
                <a:effectLst/>
              </a:rPr>
              <a:t> </a:t>
            </a:r>
            <a:r>
              <a:rPr lang="en-IN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Admission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</a:t>
            </a:r>
            <a:r>
              <a:rPr lang="en-US" b="1" dirty="0">
                <a:effectLst/>
              </a:rPr>
              <a:t>search parameters and click </a:t>
            </a:r>
            <a:r>
              <a:rPr lang="en-US" b="1" dirty="0" smtClean="0">
                <a:effectLst/>
              </a:rPr>
              <a:t>search button </a:t>
            </a:r>
            <a:r>
              <a:rPr lang="en-US" b="1" dirty="0">
                <a:effectLst/>
              </a:rPr>
              <a:t>to get required </a:t>
            </a:r>
            <a:r>
              <a:rPr lang="en-US" b="1" dirty="0" smtClean="0">
                <a:effectLst/>
              </a:rPr>
              <a:t>student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required student checkbox for admission in hostel and then click submit button</a:t>
            </a:r>
            <a:endParaRPr lang="en-US" b="1" dirty="0"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6445" y="-68240"/>
            <a:ext cx="9905998" cy="918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400" b="1" dirty="0" smtClean="0">
                <a:solidFill>
                  <a:srgbClr val="92D050"/>
                </a:solidFill>
              </a:rPr>
              <a:t>Q: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student admission in hostel</a:t>
            </a:r>
            <a:endParaRPr lang="en-IN" sz="2400" b="1" dirty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8" y="2340288"/>
            <a:ext cx="11154968" cy="45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1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09" y="-68238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</a:t>
            </a:r>
            <a:r>
              <a:rPr lang="en-US" sz="2400" b="1" dirty="0">
                <a:solidFill>
                  <a:srgbClr val="92D050"/>
                </a:solidFill>
              </a:rPr>
              <a:t>: </a:t>
            </a:r>
            <a:r>
              <a:rPr lang="en-US" sz="2400" b="1" dirty="0" smtClean="0">
                <a:solidFill>
                  <a:srgbClr val="92D050"/>
                </a:solidFill>
              </a:rPr>
              <a:t>To </a:t>
            </a:r>
            <a:r>
              <a:rPr lang="en-IN" sz="2400" b="1" dirty="0" smtClean="0">
                <a:solidFill>
                  <a:srgbClr val="92D050"/>
                </a:solidFill>
                <a:effectLst/>
              </a:rPr>
              <a:t>RECEIVE </a:t>
            </a:r>
            <a:r>
              <a:rPr lang="en-IN" sz="2400" b="1" dirty="0">
                <a:solidFill>
                  <a:srgbClr val="92D050"/>
                </a:solidFill>
                <a:effectLst/>
              </a:rPr>
              <a:t>HOSTEL FEE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08" y="569510"/>
            <a:ext cx="10410965" cy="5624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Management</a:t>
            </a:r>
            <a:r>
              <a:rPr lang="en-IN" dirty="0">
                <a:effectLst/>
              </a:rPr>
              <a:t> </a:t>
            </a:r>
            <a:r>
              <a:rPr lang="en-IN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Receive </a:t>
            </a:r>
            <a:r>
              <a:rPr lang="en-IN" b="1" dirty="0">
                <a:effectLst/>
              </a:rPr>
              <a:t>Hostel </a:t>
            </a:r>
            <a:r>
              <a:rPr lang="en-IN" b="1" dirty="0" smtClean="0">
                <a:effectLst/>
              </a:rPr>
              <a:t>Fee   (</a:t>
            </a:r>
            <a:r>
              <a:rPr lang="en-IN" b="1" dirty="0" err="1" smtClean="0">
                <a:effectLst/>
              </a:rPr>
              <a:t>contd</a:t>
            </a:r>
            <a:r>
              <a:rPr lang="en-IN" b="1" dirty="0" smtClean="0">
                <a:effectLst/>
              </a:rPr>
              <a:t>…)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08" y="1241947"/>
            <a:ext cx="11266667" cy="54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1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45" y="-150124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To </a:t>
            </a:r>
            <a:r>
              <a:rPr lang="en-IN" sz="2400" b="1" dirty="0">
                <a:solidFill>
                  <a:srgbClr val="92D050"/>
                </a:solidFill>
                <a:effectLst/>
              </a:rPr>
              <a:t>RECEIVE HOSTEL FEE</a:t>
            </a:r>
            <a:r>
              <a:rPr lang="en-US" sz="2400" b="1" dirty="0" smtClean="0">
                <a:solidFill>
                  <a:srgbClr val="92D050"/>
                </a:solidFill>
              </a:rPr>
              <a:t> (</a:t>
            </a:r>
            <a:r>
              <a:rPr lang="en-US" sz="2400" b="1" dirty="0" err="1" smtClean="0">
                <a:solidFill>
                  <a:srgbClr val="92D050"/>
                </a:solidFill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</a:rPr>
              <a:t>…)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5" y="482222"/>
            <a:ext cx="10410965" cy="63143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IN" b="1" dirty="0">
                <a:effectLst/>
              </a:rPr>
              <a:t>Select a student by entering student id and click show button or select student from the </a:t>
            </a:r>
            <a:r>
              <a:rPr lang="en-IN" b="1" dirty="0" smtClean="0">
                <a:effectLst/>
              </a:rPr>
              <a:t>dropdown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 err="1">
                <a:effectLst/>
              </a:rPr>
              <a:t>Misc</a:t>
            </a:r>
            <a:r>
              <a:rPr lang="en-IN" b="1" dirty="0">
                <a:effectLst/>
              </a:rPr>
              <a:t> </a:t>
            </a:r>
            <a:r>
              <a:rPr lang="en-IN" b="1" dirty="0" smtClean="0">
                <a:effectLst/>
              </a:rPr>
              <a:t>Fee Type, date and  </a:t>
            </a:r>
            <a:r>
              <a:rPr lang="en-IN" b="1" dirty="0">
                <a:effectLst/>
              </a:rPr>
              <a:t>enter the respective fee amount </a:t>
            </a:r>
            <a:r>
              <a:rPr lang="en-IN" b="1" dirty="0" smtClean="0">
                <a:effectLst/>
              </a:rPr>
              <a:t>and </a:t>
            </a:r>
            <a:r>
              <a:rPr lang="en-IN" b="1" dirty="0">
                <a:effectLst/>
              </a:rPr>
              <a:t>click on Update </a:t>
            </a:r>
            <a:r>
              <a:rPr lang="en-IN" b="1" dirty="0" err="1">
                <a:effectLst/>
              </a:rPr>
              <a:t>Misc</a:t>
            </a:r>
            <a:r>
              <a:rPr lang="en-IN" b="1" dirty="0">
                <a:effectLst/>
              </a:rPr>
              <a:t> Fee </a:t>
            </a:r>
            <a:r>
              <a:rPr lang="en-IN" b="1" dirty="0" smtClean="0">
                <a:effectLst/>
              </a:rPr>
              <a:t>button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 smtClean="0">
                <a:effectLst/>
              </a:rPr>
              <a:t>Select </a:t>
            </a:r>
            <a:r>
              <a:rPr lang="en-US" b="1" dirty="0">
                <a:effectLst/>
              </a:rPr>
              <a:t>a respective month from </a:t>
            </a:r>
            <a:r>
              <a:rPr lang="en-US" dirty="0">
                <a:effectLst/>
              </a:rPr>
              <a:t>Hostel Fee Till</a:t>
            </a:r>
            <a:r>
              <a:rPr lang="en-US" b="1" dirty="0">
                <a:effectLst/>
              </a:rPr>
              <a:t> drop down to view fee due till date and select the </a:t>
            </a:r>
            <a:r>
              <a:rPr lang="en-US" dirty="0">
                <a:effectLst/>
              </a:rPr>
              <a:t>On Admission </a:t>
            </a:r>
            <a:r>
              <a:rPr lang="en-US" b="1" dirty="0">
                <a:effectLst/>
              </a:rPr>
              <a:t>option to receive all other fee except monthly </a:t>
            </a:r>
            <a:r>
              <a:rPr lang="en-US" b="1" dirty="0" smtClean="0">
                <a:effectLst/>
              </a:rPr>
              <a:t>fee	</a:t>
            </a:r>
            <a:endParaRPr lang="en-IN" b="1" dirty="0">
              <a:effectLst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IN" b="1" dirty="0">
                <a:effectLst/>
              </a:rPr>
              <a:t>Click on </a:t>
            </a:r>
            <a:r>
              <a:rPr lang="en-IN" dirty="0">
                <a:effectLst/>
              </a:rPr>
              <a:t>Full Session</a:t>
            </a:r>
            <a:r>
              <a:rPr lang="en-IN" b="1" dirty="0">
                <a:effectLst/>
              </a:rPr>
              <a:t> button to view fee due of particular student for a full </a:t>
            </a:r>
            <a:r>
              <a:rPr lang="en-IN" b="1" dirty="0" smtClean="0">
                <a:effectLst/>
              </a:rPr>
              <a:t>session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IN" b="1" dirty="0">
                <a:effectLst/>
              </a:rPr>
              <a:t>Click on </a:t>
            </a:r>
            <a:r>
              <a:rPr lang="en-IN" dirty="0">
                <a:effectLst/>
              </a:rPr>
              <a:t>Details</a:t>
            </a:r>
            <a:r>
              <a:rPr lang="en-IN" b="1" dirty="0">
                <a:effectLst/>
              </a:rPr>
              <a:t> button to view fee payable </a:t>
            </a:r>
            <a:r>
              <a:rPr lang="en-IN" b="1" dirty="0" smtClean="0">
                <a:effectLst/>
              </a:rPr>
              <a:t>details </a:t>
            </a:r>
          </a:p>
          <a:p>
            <a:pPr marL="457200" indent="-457200">
              <a:buFont typeface="+mj-lt"/>
              <a:buAutoNum type="arabicPeriod" startAt="2"/>
            </a:pPr>
            <a:endParaRPr lang="en-IN" b="1" dirty="0">
              <a:effectLst/>
            </a:endParaRPr>
          </a:p>
          <a:p>
            <a:pPr marL="457200" indent="-457200">
              <a:buFont typeface="+mj-lt"/>
              <a:buAutoNum type="arabicPeriod" startAt="2"/>
            </a:pP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 startAt="2"/>
            </a:pPr>
            <a:endParaRPr lang="en-IN" b="1" dirty="0">
              <a:effectLst/>
            </a:endParaRPr>
          </a:p>
          <a:p>
            <a:pPr marL="457200" indent="-457200">
              <a:buFont typeface="+mj-lt"/>
              <a:buAutoNum type="arabicPeriod" startAt="2"/>
            </a:pP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 startAt="2"/>
            </a:pPr>
            <a:endParaRPr lang="en-IN" b="1" dirty="0">
              <a:effectLst/>
            </a:endParaRPr>
          </a:p>
          <a:p>
            <a:pPr marL="457200" indent="-457200">
              <a:buFont typeface="+mj-lt"/>
              <a:buAutoNum type="arabicPeriod" startAt="2"/>
            </a:pPr>
            <a:endParaRPr lang="en-IN" b="1" dirty="0" smtClean="0">
              <a:effectLst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IN" b="1" dirty="0" smtClean="0">
                <a:effectLst/>
              </a:rPr>
              <a:t>Enter details of fee received and click submit button to generate the fee receipt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89" y="3690244"/>
            <a:ext cx="6790476" cy="2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5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44" y="-13648"/>
            <a:ext cx="9905998" cy="9189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Q: To set hostel unwillingness</a:t>
            </a:r>
            <a:endParaRPr lang="en-IN" sz="2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4" y="696037"/>
            <a:ext cx="7197371" cy="26203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IN" b="1" dirty="0">
                <a:effectLst/>
              </a:rPr>
              <a:t>Hostel</a:t>
            </a:r>
            <a:r>
              <a:rPr lang="en-US" b="1" dirty="0">
                <a:effectLst/>
              </a:rPr>
              <a:t> </a:t>
            </a:r>
            <a:r>
              <a:rPr lang="en-IN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Management</a:t>
            </a:r>
            <a:r>
              <a:rPr lang="en-IN" dirty="0">
                <a:effectLst/>
              </a:rPr>
              <a:t> </a:t>
            </a:r>
            <a:r>
              <a:rPr lang="en-IN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Hostel </a:t>
            </a:r>
            <a:r>
              <a:rPr lang="en-IN" b="1" dirty="0">
                <a:effectLst/>
              </a:rPr>
              <a:t>leaving </a:t>
            </a:r>
            <a:r>
              <a:rPr lang="en-IN" b="1" dirty="0" smtClean="0">
                <a:effectLst/>
              </a:rPr>
              <a:t>status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a student by entering student id and click </a:t>
            </a:r>
            <a:r>
              <a:rPr lang="en-IN" b="1" dirty="0" smtClean="0">
                <a:effectLst/>
              </a:rPr>
              <a:t>search button </a:t>
            </a:r>
            <a:r>
              <a:rPr lang="en-IN" b="1" dirty="0">
                <a:effectLst/>
              </a:rPr>
              <a:t>or select student from 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receive dues button to receive hostel payment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After </a:t>
            </a:r>
            <a:r>
              <a:rPr lang="en-US" b="1" dirty="0">
                <a:effectLst/>
              </a:rPr>
              <a:t>filling </a:t>
            </a:r>
            <a:r>
              <a:rPr lang="en-US" b="1" dirty="0" smtClean="0">
                <a:effectLst/>
              </a:rPr>
              <a:t>details</a:t>
            </a:r>
            <a:r>
              <a:rPr lang="en-US" b="1" dirty="0">
                <a:effectLst/>
              </a:rPr>
              <a:t>, </a:t>
            </a:r>
            <a:r>
              <a:rPr lang="en-US" b="1" dirty="0" smtClean="0">
                <a:effectLst/>
              </a:rPr>
              <a:t>click on submit button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43" y="122832"/>
            <a:ext cx="4468248" cy="66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1023</TotalTime>
  <Words>1164</Words>
  <Application>Microsoft Office PowerPoint</Application>
  <PresentationFormat>Custom</PresentationFormat>
  <Paragraphs>108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Mesh</vt:lpstr>
      <vt:lpstr>Pserp - hostel</vt:lpstr>
      <vt:lpstr>Q: Add a new hostel fee component</vt:lpstr>
      <vt:lpstr>Q: to view Hostel fee components</vt:lpstr>
      <vt:lpstr>Q: To set component wise hostel fee amount on starting of the session</vt:lpstr>
      <vt:lpstr>Slide 5</vt:lpstr>
      <vt:lpstr>Slide 6</vt:lpstr>
      <vt:lpstr>Q: To RECEIVE HOSTEL FEE</vt:lpstr>
      <vt:lpstr>Q: To RECEIVE HOSTEL FEE (contd…)</vt:lpstr>
      <vt:lpstr>Q: To set hostel unwillingness</vt:lpstr>
      <vt:lpstr>Q: give discount to a student on HOSTEL FEE </vt:lpstr>
      <vt:lpstr>Q: Cancel discount given to a student on hostel fee</vt:lpstr>
      <vt:lpstr>Q: to Receive hostel previous dues</vt:lpstr>
      <vt:lpstr>Q: to Receive hostel previous dues (contd…)</vt:lpstr>
      <vt:lpstr>Q: to get HOSTEL ADMISSION LIST</vt:lpstr>
      <vt:lpstr>Q: to get Daily Collection Report (DCR)</vt:lpstr>
      <vt:lpstr>Q: to get Daily Collection Report (DCR) (contd…)</vt:lpstr>
      <vt:lpstr>Q: to get Monthly Collection Report (MCR)</vt:lpstr>
      <vt:lpstr>Q: to get Component wise Collection Report</vt:lpstr>
      <vt:lpstr>Q: to get Component wise Collection Report (contd…)</vt:lpstr>
      <vt:lpstr>Q: to get HOSTEL FEE DEFAULTERS LIST</vt:lpstr>
      <vt:lpstr>Q: to generate HOSTEL FEE DUE NOTIFICATION</vt:lpstr>
      <vt:lpstr>Q: to get DUPLICATE RECEIPT</vt:lpstr>
      <vt:lpstr>Q: to get HOSTEL FEE COLLECTION REPORT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JANMEJOY</dc:creator>
  <cp:lastModifiedBy>SANTOSH</cp:lastModifiedBy>
  <cp:revision>77</cp:revision>
  <dcterms:created xsi:type="dcterms:W3CDTF">2020-01-11T10:39:02Z</dcterms:created>
  <dcterms:modified xsi:type="dcterms:W3CDTF">2020-01-20T16:35:07Z</dcterms:modified>
</cp:coreProperties>
</file>