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39"/>
  </p:notesMasterIdLst>
  <p:sldIdLst>
    <p:sldId id="256" r:id="rId2"/>
    <p:sldId id="257" r:id="rId3"/>
    <p:sldId id="259" r:id="rId4"/>
    <p:sldId id="260" r:id="rId5"/>
    <p:sldId id="354" r:id="rId6"/>
    <p:sldId id="267" r:id="rId7"/>
    <p:sldId id="446" r:id="rId8"/>
    <p:sldId id="509" r:id="rId9"/>
    <p:sldId id="262" r:id="rId10"/>
    <p:sldId id="263" r:id="rId11"/>
    <p:sldId id="268" r:id="rId12"/>
    <p:sldId id="269" r:id="rId13"/>
    <p:sldId id="458" r:id="rId14"/>
    <p:sldId id="270" r:id="rId15"/>
    <p:sldId id="459" r:id="rId16"/>
    <p:sldId id="510" r:id="rId17"/>
    <p:sldId id="272" r:id="rId18"/>
    <p:sldId id="274" r:id="rId19"/>
    <p:sldId id="356" r:id="rId20"/>
    <p:sldId id="275" r:id="rId21"/>
    <p:sldId id="276" r:id="rId22"/>
    <p:sldId id="511" r:id="rId23"/>
    <p:sldId id="271" r:id="rId24"/>
    <p:sldId id="279" r:id="rId25"/>
    <p:sldId id="280" r:id="rId26"/>
    <p:sldId id="357" r:id="rId27"/>
    <p:sldId id="281" r:id="rId28"/>
    <p:sldId id="358" r:id="rId29"/>
    <p:sldId id="460" r:id="rId30"/>
    <p:sldId id="461" r:id="rId31"/>
    <p:sldId id="293" r:id="rId32"/>
    <p:sldId id="449" r:id="rId33"/>
    <p:sldId id="353" r:id="rId34"/>
    <p:sldId id="431" r:id="rId35"/>
    <p:sldId id="291" r:id="rId36"/>
    <p:sldId id="432" r:id="rId37"/>
    <p:sldId id="462" r:id="rId38"/>
    <p:sldId id="463" r:id="rId39"/>
    <p:sldId id="464" r:id="rId40"/>
    <p:sldId id="465" r:id="rId41"/>
    <p:sldId id="466" r:id="rId42"/>
    <p:sldId id="381" r:id="rId43"/>
    <p:sldId id="379" r:id="rId44"/>
    <p:sldId id="377" r:id="rId45"/>
    <p:sldId id="376" r:id="rId46"/>
    <p:sldId id="378" r:id="rId47"/>
    <p:sldId id="300" r:id="rId48"/>
    <p:sldId id="297" r:id="rId49"/>
    <p:sldId id="470" r:id="rId50"/>
    <p:sldId id="433" r:id="rId51"/>
    <p:sldId id="452" r:id="rId52"/>
    <p:sldId id="471" r:id="rId53"/>
    <p:sldId id="472" r:id="rId54"/>
    <p:sldId id="473" r:id="rId55"/>
    <p:sldId id="474" r:id="rId56"/>
    <p:sldId id="435" r:id="rId57"/>
    <p:sldId id="475" r:id="rId58"/>
    <p:sldId id="476" r:id="rId59"/>
    <p:sldId id="477" r:id="rId60"/>
    <p:sldId id="478" r:id="rId61"/>
    <p:sldId id="479" r:id="rId62"/>
    <p:sldId id="308" r:id="rId63"/>
    <p:sldId id="395" r:id="rId64"/>
    <p:sldId id="401" r:id="rId65"/>
    <p:sldId id="392" r:id="rId66"/>
    <p:sldId id="440" r:id="rId67"/>
    <p:sldId id="394" r:id="rId68"/>
    <p:sldId id="400" r:id="rId69"/>
    <p:sldId id="399" r:id="rId70"/>
    <p:sldId id="402" r:id="rId71"/>
    <p:sldId id="481" r:id="rId72"/>
    <p:sldId id="406" r:id="rId73"/>
    <p:sldId id="488" r:id="rId74"/>
    <p:sldId id="277" r:id="rId75"/>
    <p:sldId id="278" r:id="rId76"/>
    <p:sldId id="398" r:id="rId77"/>
    <p:sldId id="409" r:id="rId78"/>
    <p:sldId id="408" r:id="rId79"/>
    <p:sldId id="407" r:id="rId80"/>
    <p:sldId id="512" r:id="rId81"/>
    <p:sldId id="410" r:id="rId82"/>
    <p:sldId id="429" r:id="rId83"/>
    <p:sldId id="428" r:id="rId84"/>
    <p:sldId id="411" r:id="rId85"/>
    <p:sldId id="331" r:id="rId86"/>
    <p:sldId id="413" r:id="rId87"/>
    <p:sldId id="416" r:id="rId88"/>
    <p:sldId id="412" r:id="rId89"/>
    <p:sldId id="415" r:id="rId90"/>
    <p:sldId id="332" r:id="rId91"/>
    <p:sldId id="333" r:id="rId92"/>
    <p:sldId id="334" r:id="rId93"/>
    <p:sldId id="457" r:id="rId94"/>
    <p:sldId id="340" r:id="rId95"/>
    <p:sldId id="441" r:id="rId96"/>
    <p:sldId id="496" r:id="rId97"/>
    <p:sldId id="369" r:id="rId98"/>
    <p:sldId id="371" r:id="rId99"/>
    <p:sldId id="372" r:id="rId100"/>
    <p:sldId id="341" r:id="rId101"/>
    <p:sldId id="497" r:id="rId102"/>
    <p:sldId id="342" r:id="rId103"/>
    <p:sldId id="370" r:id="rId104"/>
    <p:sldId id="345" r:id="rId105"/>
    <p:sldId id="468" r:id="rId106"/>
    <p:sldId id="442" r:id="rId107"/>
    <p:sldId id="315" r:id="rId108"/>
    <p:sldId id="359" r:id="rId109"/>
    <p:sldId id="513" r:id="rId110"/>
    <p:sldId id="299" r:id="rId111"/>
    <p:sldId id="494" r:id="rId112"/>
    <p:sldId id="499" r:id="rId113"/>
    <p:sldId id="482" r:id="rId114"/>
    <p:sldId id="486" r:id="rId115"/>
    <p:sldId id="500" r:id="rId116"/>
    <p:sldId id="501" r:id="rId117"/>
    <p:sldId id="502" r:id="rId118"/>
    <p:sldId id="503" r:id="rId119"/>
    <p:sldId id="504" r:id="rId120"/>
    <p:sldId id="487" r:id="rId121"/>
    <p:sldId id="467" r:id="rId122"/>
    <p:sldId id="485" r:id="rId123"/>
    <p:sldId id="508" r:id="rId124"/>
    <p:sldId id="347" r:id="rId125"/>
    <p:sldId id="348" r:id="rId126"/>
    <p:sldId id="417" r:id="rId127"/>
    <p:sldId id="447" r:id="rId128"/>
    <p:sldId id="421" r:id="rId129"/>
    <p:sldId id="420" r:id="rId130"/>
    <p:sldId id="419" r:id="rId131"/>
    <p:sldId id="427" r:id="rId132"/>
    <p:sldId id="426" r:id="rId133"/>
    <p:sldId id="448" r:id="rId134"/>
    <p:sldId id="349" r:id="rId135"/>
    <p:sldId id="422" r:id="rId136"/>
    <p:sldId id="351" r:id="rId137"/>
    <p:sldId id="352" r:id="rId1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17DC-2C4C-4355-878F-DD0A2F50FE7A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FF12-9237-43D6-9A15-F76AD0377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3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2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FF12-9237-43D6-9A15-F76AD0377DF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92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1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0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75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6223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62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92210D-9CE7-4D2C-9D11-E65A1E2B9E8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38A5DD-6377-4633-8A84-66BE0C895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7" y="1777146"/>
            <a:ext cx="9068586" cy="2590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BILLING SOFTWARE</a:t>
            </a:r>
            <a:br>
              <a:rPr lang="en-US" dirty="0"/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JEWELLERY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Presented By: </a:t>
            </a:r>
            <a:r>
              <a:rPr lang="en-US" sz="2000" dirty="0">
                <a:cs typeface="Andalus" pitchFamily="18" charset="-78"/>
              </a:rPr>
              <a:t>Creative </a:t>
            </a:r>
            <a:r>
              <a:rPr lang="en-US" sz="2000" dirty="0" err="1">
                <a:cs typeface="Andalus" pitchFamily="18" charset="-78"/>
              </a:rPr>
              <a:t>Terabite</a:t>
            </a:r>
            <a:r>
              <a:rPr lang="en-US" sz="2000" dirty="0">
                <a:cs typeface="Andalus" pitchFamily="18" charset="-78"/>
              </a:rPr>
              <a:t> Solutions Pvt. Ltd.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2C1AB-E3B8-473E-99B0-8DD43C18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sz="1400" dirty="0"/>
              <a:t>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1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25" y="72590"/>
            <a:ext cx="10048707" cy="89917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ITEM CATEGORY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36" y="1113422"/>
            <a:ext cx="5257687" cy="522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7326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740" y="94210"/>
            <a:ext cx="8004518" cy="88626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TRIAL BALANCE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01" y="1163924"/>
            <a:ext cx="9089597" cy="502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7066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740" y="94210"/>
            <a:ext cx="8004518" cy="88626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TRIAL BALANCE (SUMMARY)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110AF-3EBD-4068-B4B7-1F4CFB28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6" y="980475"/>
            <a:ext cx="9382125" cy="519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0441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79" y="118496"/>
            <a:ext cx="7863840" cy="689317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BALANCE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41B3A-AC6A-4262-9E13-27C506CF6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75" y="759650"/>
            <a:ext cx="9800449" cy="568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1742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62" y="118460"/>
            <a:ext cx="9411286" cy="70338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ACCOUNT LEDGER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42621-B141-4C37-A631-41C67C17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54" y="821845"/>
            <a:ext cx="9185892" cy="5675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6691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59" y="194723"/>
            <a:ext cx="9326881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TRADING P/L ACCOUNT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59" y="945720"/>
            <a:ext cx="9326881" cy="524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0871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6" y="112536"/>
            <a:ext cx="10042410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STOCK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E125-4127-419E-A541-B335DC881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81" y="1320143"/>
            <a:ext cx="8865438" cy="478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1575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54" y="70336"/>
            <a:ext cx="9848889" cy="759656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SET OPENING 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F80C2-C3AC-4CCE-BF12-E9B4A55A3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43" y="829992"/>
            <a:ext cx="9523513" cy="572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6880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64566" y="104388"/>
            <a:ext cx="9746990" cy="715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000" b="1" u="sng" dirty="0"/>
              <a:t>STOCK WRITESOFF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077" y="836426"/>
            <a:ext cx="10119066" cy="529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2284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618" y="70335"/>
            <a:ext cx="9551964" cy="71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000" b="1" u="sng" dirty="0"/>
              <a:t>STOCK STATEMENT (Quantity Wise)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EF893-6D61-440F-B7D6-A07EB2528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18" y="787787"/>
            <a:ext cx="9551964" cy="57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8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618" y="70335"/>
            <a:ext cx="9551964" cy="71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000" b="1" u="sng" dirty="0"/>
              <a:t>STOCK STATEMENT (Weight Wise)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10B558-E397-480A-81BF-9CFE95CF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23" y="745583"/>
            <a:ext cx="9693954" cy="582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2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6" y="-14074"/>
            <a:ext cx="10034639" cy="92731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ITEM BRAND / COMPANY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73248-5DC0-4C97-B7E1-5B1BF295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232" y="913236"/>
            <a:ext cx="6525536" cy="558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01385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1" y="182880"/>
            <a:ext cx="9411286" cy="590843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DAMAGE STOCK ENTRY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46C3D-8159-4542-87B7-6DEFEFA5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875169"/>
            <a:ext cx="10698068" cy="54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366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930" y="169143"/>
            <a:ext cx="8222137" cy="590843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ISSUE FOR MAKING FINISHED ITEM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D9B8C-4055-4723-9320-3D5A7253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10" y="935359"/>
            <a:ext cx="8909580" cy="535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1780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930" y="169143"/>
            <a:ext cx="8222137" cy="590843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FINISHED ITEM ENTRY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0B6AA-99C3-422A-B453-765B2675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39" y="933317"/>
            <a:ext cx="8364117" cy="549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664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DAILY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D58CF-8D30-443B-9F94-06F7EDDC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97" y="1103583"/>
            <a:ext cx="9956006" cy="510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14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62" y="204905"/>
            <a:ext cx="9608235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PDC CHEQUE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FA69B-7B09-45CF-B4F1-F695A3C2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19" y="781680"/>
            <a:ext cx="9812119" cy="579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2518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62" y="204905"/>
            <a:ext cx="9608235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CASH FLOW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14A89-9673-46F5-A0D3-EA5C399E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67" y="865902"/>
            <a:ext cx="9237223" cy="5707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3291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62" y="204905"/>
            <a:ext cx="9608235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LEDGER ENTRY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00328-F849-4032-B753-12CB4BD2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9" y="1096811"/>
            <a:ext cx="11374001" cy="499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5882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62" y="204905"/>
            <a:ext cx="9608235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INVOICE WISE SALE REGISTER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23940-41CB-4661-8377-682BBD31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29" y="930317"/>
            <a:ext cx="10021699" cy="538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2758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62" y="204905"/>
            <a:ext cx="9608235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MR/BANK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B7BFB-DDDC-4B1B-97E5-BCC075D9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08" y="1160904"/>
            <a:ext cx="11413984" cy="453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08701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62" y="204905"/>
            <a:ext cx="9608235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DISCOUNT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E2140-63B7-4402-BE63-56EB399B8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93" y="841840"/>
            <a:ext cx="9886414" cy="572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35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32" y="-28140"/>
            <a:ext cx="10006504" cy="1011716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TAX MASTER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930" y="844713"/>
            <a:ext cx="6866866" cy="534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7665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62" y="204905"/>
            <a:ext cx="9608235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CANCELLED BILLS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FA56A-4676-414C-95B8-46A5D647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29" y="901996"/>
            <a:ext cx="10458299" cy="561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3391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6" y="112536"/>
            <a:ext cx="10042410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SALES MODIFICATION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AEEFE-CB61-4421-AEA3-2AD05F59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92" y="1251771"/>
            <a:ext cx="11369415" cy="415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48595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62" y="204905"/>
            <a:ext cx="9608235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CANCELLED MR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EADDE-285E-4FAC-B1DD-3B207AA3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96" y="841839"/>
            <a:ext cx="9848766" cy="570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25706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62" y="204905"/>
            <a:ext cx="9608235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GST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1CC35-B01E-4947-8651-FBD53703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52" y="1328723"/>
            <a:ext cx="9935895" cy="462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73677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350" y="66257"/>
            <a:ext cx="7751298" cy="80186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GSTR – 3B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3A560-3CAE-4B6E-9499-780183C61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46" y="740027"/>
            <a:ext cx="9235707" cy="582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603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95" y="52191"/>
            <a:ext cx="7441808" cy="801857"/>
          </a:xfrm>
        </p:spPr>
        <p:txBody>
          <a:bodyPr>
            <a:normAutofit/>
          </a:bodyPr>
          <a:lstStyle/>
          <a:p>
            <a:pPr algn="ctr"/>
            <a:r>
              <a:rPr sz="3000" b="1" u="sng"/>
              <a:t>GSTR 1 (B2B)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B697-D376-4504-BD8D-D97054C74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96" y="829985"/>
            <a:ext cx="10056607" cy="565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6229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630" y="0"/>
            <a:ext cx="5556738" cy="886266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GSTR 1 (B2CS)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829E4-AC10-4694-8D85-505E1FD68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6" y="900326"/>
            <a:ext cx="9929267" cy="5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290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263" y="12032"/>
            <a:ext cx="7371471" cy="886266"/>
          </a:xfrm>
        </p:spPr>
        <p:txBody>
          <a:bodyPr>
            <a:normAutofit/>
          </a:bodyPr>
          <a:lstStyle/>
          <a:p>
            <a:pPr algn="ctr"/>
            <a:r>
              <a:rPr sz="3000" b="1" u="sng" dirty="0"/>
              <a:t>GSTR 1 (CDNR)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77AFA-F1D4-48CE-81BE-E3881A18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17" y="744554"/>
            <a:ext cx="10345365" cy="581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62290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10" y="44047"/>
            <a:ext cx="7496158" cy="886265"/>
          </a:xfrm>
        </p:spPr>
        <p:txBody>
          <a:bodyPr>
            <a:normAutofit/>
          </a:bodyPr>
          <a:lstStyle/>
          <a:p>
            <a:pPr algn="ctr"/>
            <a:r>
              <a:rPr sz="3000" b="1" u="sng" dirty="0"/>
              <a:t>GSTR 1 (EXEMP)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EE9E1-DB72-4CDA-9452-84E0F965C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732522"/>
            <a:ext cx="10231278" cy="575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62290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583" y="70331"/>
            <a:ext cx="7088201" cy="731521"/>
          </a:xfrm>
        </p:spPr>
        <p:txBody>
          <a:bodyPr>
            <a:normAutofit/>
          </a:bodyPr>
          <a:lstStyle/>
          <a:p>
            <a:pPr algn="ctr"/>
            <a:r>
              <a:rPr sz="3000" b="1" u="sng" dirty="0"/>
              <a:t>GSTR 1 (HSN)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B5CCE-94FB-463D-984C-C0AEB570F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38" y="729660"/>
            <a:ext cx="10405523" cy="585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62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859" y="-25937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ITEM MASTER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B98DC-410E-465F-8249-AC6B10CB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787498"/>
            <a:ext cx="8143875" cy="567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1326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302" y="-14077"/>
            <a:ext cx="7355482" cy="914401"/>
          </a:xfrm>
        </p:spPr>
        <p:txBody>
          <a:bodyPr>
            <a:normAutofit/>
          </a:bodyPr>
          <a:lstStyle/>
          <a:p>
            <a:pPr algn="ctr"/>
            <a:r>
              <a:rPr sz="3000" b="1" u="sng"/>
              <a:t>GSTR 1 HSN </a:t>
            </a:r>
            <a:r>
              <a:rPr lang="en-US" sz="3000" b="1" u="sng" dirty="0"/>
              <a:t>(4DIGIT)</a:t>
            </a:r>
            <a:endParaRPr sz="3000" b="1" u="sn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48FD8-4557-4176-9B59-72CBD9C4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3" y="768617"/>
            <a:ext cx="10128797" cy="569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6229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362" y="127621"/>
            <a:ext cx="6499275" cy="661180"/>
          </a:xfrm>
        </p:spPr>
        <p:txBody>
          <a:bodyPr>
            <a:noAutofit/>
          </a:bodyPr>
          <a:lstStyle/>
          <a:p>
            <a:pPr algn="ctr"/>
            <a:r>
              <a:rPr sz="3000" b="1" u="sng"/>
              <a:t>GSTR 1 (</a:t>
            </a:r>
            <a:r>
              <a:rPr lang="en-US" sz="3000" b="1" u="sng" dirty="0"/>
              <a:t>DOCS</a:t>
            </a:r>
            <a:r>
              <a:rPr sz="3000" b="1" u="sng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64848-8EEA-486B-8656-517091DA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97" y="731512"/>
            <a:ext cx="10143206" cy="570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62290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12" y="162509"/>
            <a:ext cx="7891975" cy="717453"/>
          </a:xfrm>
        </p:spPr>
        <p:txBody>
          <a:bodyPr>
            <a:noAutofit/>
          </a:bodyPr>
          <a:lstStyle/>
          <a:p>
            <a:pPr algn="ctr"/>
            <a:r>
              <a:rPr sz="3000" b="1" u="sng"/>
              <a:t>GSTR 2 (B2B)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703" y="1131910"/>
            <a:ext cx="11036594" cy="459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25924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11" y="162509"/>
            <a:ext cx="7891975" cy="717453"/>
          </a:xfrm>
        </p:spPr>
        <p:txBody>
          <a:bodyPr>
            <a:noAutofit/>
          </a:bodyPr>
          <a:lstStyle/>
          <a:p>
            <a:pPr algn="ctr"/>
            <a:r>
              <a:rPr sz="3000" b="1" u="sng"/>
              <a:t>GSTR 2 (B2BUR)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985" y="1461820"/>
            <a:ext cx="10936029" cy="271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25924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875" y="0"/>
            <a:ext cx="7948247" cy="1069145"/>
          </a:xfrm>
        </p:spPr>
        <p:txBody>
          <a:bodyPr>
            <a:normAutofit/>
          </a:bodyPr>
          <a:lstStyle/>
          <a:p>
            <a:pPr algn="ctr"/>
            <a:r>
              <a:rPr sz="3000" b="1" u="sng" dirty="0"/>
              <a:t>GSTR 2 (EXEMP)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FCB68-B093-4EC1-BDA0-440673460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0" y="1413686"/>
            <a:ext cx="11185500" cy="43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1565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487" y="72189"/>
            <a:ext cx="7001023" cy="914401"/>
          </a:xfrm>
        </p:spPr>
        <p:txBody>
          <a:bodyPr>
            <a:normAutofit/>
          </a:bodyPr>
          <a:lstStyle/>
          <a:p>
            <a:pPr algn="ctr"/>
            <a:r>
              <a:rPr sz="3000" b="1" u="sng" dirty="0"/>
              <a:t>GSTR 2 (HSN)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589" y="1185008"/>
            <a:ext cx="10852821" cy="401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62290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228" y="112361"/>
            <a:ext cx="6555544" cy="858121"/>
          </a:xfrm>
        </p:spPr>
        <p:txBody>
          <a:bodyPr>
            <a:normAutofit/>
          </a:bodyPr>
          <a:lstStyle/>
          <a:p>
            <a:pPr algn="ctr"/>
            <a:r>
              <a:rPr sz="3000" b="1" u="sng"/>
              <a:t>GSTR 2 HSN(</a:t>
            </a:r>
            <a:r>
              <a:rPr lang="en-US" sz="3000" b="1" u="sng" dirty="0"/>
              <a:t>4DIGIT</a:t>
            </a:r>
            <a:r>
              <a:rPr sz="3000" b="1" u="sng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154" y="1008249"/>
            <a:ext cx="10919692" cy="530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59712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922361" y="642594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000" b="1" dirty="0"/>
              <a:t>To Find Out More…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61" y="528294"/>
            <a:ext cx="876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1638300" y="2325427"/>
            <a:ext cx="8915400" cy="413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ndalus" pitchFamily="18" charset="-78"/>
                <a:ea typeface="+mj-ea"/>
                <a:cs typeface="Andalus" pitchFamily="18" charset="-78"/>
              </a:rPr>
              <a:t>Please contact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Santosh Kumar Sahoo, Director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Creative Terabite Solutions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 Pvt</a:t>
            </a:r>
            <a:r>
              <a:rPr lang="en-US" sz="2400" dirty="0">
                <a:latin typeface="Andalus" pitchFamily="18" charset="-78"/>
                <a:ea typeface="+mj-ea"/>
                <a:cs typeface="Andalus" pitchFamily="18" charset="-78"/>
              </a:rPr>
              <a:t>. Ltd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Maruti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 Nagar | Vijaya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Vihar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 Lane-2 |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Nuagaon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 |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Samantarapur</a:t>
            </a:r>
            <a:endParaRPr kumimoji="0" lang="en-US" sz="24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Cont: 9778177775 / 9090007775 / 9337422373(W) / 9556282399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ndalus" pitchFamily="18" charset="-78"/>
                <a:ea typeface="+mj-ea"/>
                <a:cs typeface="Andalus" pitchFamily="18" charset="-78"/>
              </a:rPr>
              <a:t>Email: admin@creativetrends.in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u="sng" dirty="0">
                <a:latin typeface="+mj-lt"/>
                <a:ea typeface="+mj-ea"/>
                <a:cs typeface="+mj-cs"/>
              </a:rPr>
              <a:t>www.creativetrends.in</a:t>
            </a:r>
            <a:endParaRPr kumimoji="0" lang="en-IN" sz="24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731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859" y="-15440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ITEM MASTER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007FF-2A91-4973-8007-DE5AB7F1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93" y="820324"/>
            <a:ext cx="10439213" cy="576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91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859" y="-15440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SERVICE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E2322-19BA-45D1-98AC-6CA6F443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83" y="1217192"/>
            <a:ext cx="9055434" cy="473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37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859" y="-15440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PRINT BARCODE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BE9A6-F465-4072-B01E-1D89DB45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5" y="1174579"/>
            <a:ext cx="6665775" cy="4508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22E75-3219-4EFF-A6F4-F931B35B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454" y="2768466"/>
            <a:ext cx="4710652" cy="13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9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9" y="42198"/>
            <a:ext cx="9874018" cy="773723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ITEM WISE PRICE BAND GST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2311" y="815921"/>
            <a:ext cx="7837173" cy="5451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43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821" y="14064"/>
            <a:ext cx="9859950" cy="858129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DISTRIBUTION AREA MASTER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430" y="877786"/>
            <a:ext cx="7516544" cy="531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58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08" y="-84412"/>
            <a:ext cx="9567532" cy="1038172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AREA SCHEDULING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791" y="875555"/>
            <a:ext cx="8848575" cy="451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4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4924" y="642594"/>
            <a:ext cx="6206197" cy="721972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ABOUT US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844062" y="1406769"/>
            <a:ext cx="8985738" cy="4746689"/>
          </a:xfrm>
        </p:spPr>
        <p:txBody>
          <a:bodyPr/>
          <a:lstStyle/>
          <a:p>
            <a:r>
              <a:rPr lang="en-US" sz="2300" dirty="0">
                <a:cs typeface="Times New Roman" pitchFamily="18" charset="0"/>
              </a:rPr>
              <a:t>CTSPL is a privately owned and passionately company with a management team that boasts more than 10 years’ experience in billing market.</a:t>
            </a:r>
          </a:p>
          <a:p>
            <a:r>
              <a:rPr lang="en-US" sz="2300" dirty="0">
                <a:cs typeface="Times New Roman" pitchFamily="18" charset="0"/>
              </a:rPr>
              <a:t>We  pride ourselves on our vast market knowledge and ability to provide a wide range of billings services that deliver real benefits to our </a:t>
            </a:r>
            <a:r>
              <a:rPr lang="en-US" sz="2200" dirty="0">
                <a:cs typeface="Times New Roman" pitchFamily="18" charset="0"/>
              </a:rPr>
              <a:t>customers</a:t>
            </a:r>
            <a:r>
              <a:rPr lang="en-US" sz="2300" dirty="0">
                <a:cs typeface="Times New Roman" pitchFamily="18" charset="0"/>
              </a:rPr>
              <a:t>.</a:t>
            </a:r>
          </a:p>
          <a:p>
            <a:r>
              <a:rPr lang="en-US" sz="2300" dirty="0">
                <a:cs typeface="Times New Roman" pitchFamily="18" charset="0"/>
              </a:rPr>
              <a:t>Our  highly skilled in-house development team is available to support you throughout the billing process and with any further individual needs. </a:t>
            </a:r>
          </a:p>
          <a:p>
            <a:r>
              <a:rPr lang="en-US" sz="2300" dirty="0">
                <a:cs typeface="Times New Roman" pitchFamily="18" charset="0"/>
              </a:rPr>
              <a:t>It’s an old saying but it’s true; CTSPL are big enough to cope but small enough to care. 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2043752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1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627" y="229697"/>
            <a:ext cx="8510955" cy="431482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SALESMAN MASTER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73A6C-44A9-44FD-88CC-A821077F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2" y="751295"/>
            <a:ext cx="7758461" cy="4843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2EE24-69AF-46B7-8893-E0D83DA7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1786760"/>
            <a:ext cx="7936049" cy="49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08" y="168810"/>
            <a:ext cx="9692639" cy="576777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PARTY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6C664-76E7-456A-8A64-DEF91CD9E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119" y="745587"/>
            <a:ext cx="6627761" cy="583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34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08" y="168810"/>
            <a:ext cx="9692639" cy="576777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PARTY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49A8F-A5CF-4C5C-9CBA-7F0471E8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67" y="829994"/>
            <a:ext cx="9199865" cy="569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23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860" y="-26351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MODIFY HSN CODE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453" y="875455"/>
            <a:ext cx="8510960" cy="508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52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53" y="98470"/>
            <a:ext cx="9495692" cy="717453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MASTER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A8FC0-9FE9-4FFD-BC19-506C961BB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011" y="815923"/>
            <a:ext cx="6811977" cy="550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38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06" y="42196"/>
            <a:ext cx="9650437" cy="801859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MASTER REPORTS (PARTY LIST)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2" y="1295400"/>
            <a:ext cx="985837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01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36" y="28130"/>
            <a:ext cx="9899281" cy="92731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MASTER REPORTS (ITEM LIST)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5276A-155B-42A8-874C-7F265491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955440"/>
            <a:ext cx="9812119" cy="535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822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108" y="112540"/>
            <a:ext cx="9369082" cy="661181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SALESMAN LIST - DSE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118" y="1150722"/>
            <a:ext cx="9993764" cy="389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277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07" y="98472"/>
            <a:ext cx="9256542" cy="745588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MASTER REPORTS (DSE SCHEDULE)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168" y="1083505"/>
            <a:ext cx="9020175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337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108" y="112540"/>
            <a:ext cx="9369082" cy="661181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ITEM PRICE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A7CE1-CEE2-416F-9696-0ACD44D42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773721"/>
            <a:ext cx="9812119" cy="5706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87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3" y="-25492"/>
            <a:ext cx="9929445" cy="89768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USER LOGIN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EB081-A542-474A-B75B-F4DFAC55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95" y="1014075"/>
            <a:ext cx="7059010" cy="482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053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53216"/>
            <a:ext cx="9875520" cy="576780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PURCHASE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537EB-9304-434B-9075-BBC02989F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35" y="1113331"/>
            <a:ext cx="9127529" cy="499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422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566" y="140672"/>
            <a:ext cx="9746989" cy="54864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PURCHASE ORDER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080" y="831486"/>
            <a:ext cx="8631090" cy="516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734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6" y="112536"/>
            <a:ext cx="10042410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PURCHASE ORDER BILL PRINT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600" y="851403"/>
            <a:ext cx="8256343" cy="499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734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2539"/>
            <a:ext cx="9523828" cy="618978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PURCHASE (NON SALABLE/ASSETS)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905973"/>
            <a:ext cx="10344150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30" y="2124081"/>
            <a:ext cx="7247523" cy="440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2073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174" y="154742"/>
            <a:ext cx="9678573" cy="590843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PURCHASE EXPENSE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413" y="858059"/>
            <a:ext cx="9251174" cy="562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073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956" y="126606"/>
            <a:ext cx="9664505" cy="689318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PURCHASE REGISTERED (GST)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AA7B2-3344-43F2-978D-520C0602C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90" y="815924"/>
            <a:ext cx="9253019" cy="55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59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6" y="112536"/>
            <a:ext cx="10042410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PURCHASE-BILL PRINT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11E9F-4B81-40B8-9648-7EEDA6D06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43" y="886259"/>
            <a:ext cx="10520713" cy="539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734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6" y="112536"/>
            <a:ext cx="10042410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PURCHASE RETURN (Debit Note Invoicing)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109F6-F50B-4EE6-A464-40D0DA9AA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53" y="759650"/>
            <a:ext cx="9558396" cy="576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425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6" y="112536"/>
            <a:ext cx="10042410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PURCHASE REGISTER WITH ITEM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213FF-9179-4DD7-8248-FAEADE7D4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648" y="759650"/>
            <a:ext cx="9679405" cy="573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655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6" y="112536"/>
            <a:ext cx="10042410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PURCHASE REGISTER WITH GST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D4582-D6D1-4DCC-9DB6-6698ED475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63" y="759650"/>
            <a:ext cx="9934575" cy="57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96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140568"/>
            <a:ext cx="9509760" cy="689317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HOME PAGE</a:t>
            </a:r>
            <a:endParaRPr lang="en-US" sz="30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943E3-5CCB-435A-B409-D655CA9CF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70" y="829885"/>
            <a:ext cx="10750060" cy="572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56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6" y="112536"/>
            <a:ext cx="10042410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DAILY PURCHASE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ECF51-E017-4A9C-A927-0E48C2BE0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86" y="759650"/>
            <a:ext cx="9286529" cy="572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981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6" y="112536"/>
            <a:ext cx="10042410" cy="64711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PARTY WISE BILL TO BILL PURCHASE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DF161-D60B-4B0E-BE52-73E7AFF2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7" y="759650"/>
            <a:ext cx="9945488" cy="568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798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154742"/>
            <a:ext cx="11085340" cy="576775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PARTY WISE BILL TO BILL PURCHASE REPORT(DETAILS)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692" y="1298752"/>
            <a:ext cx="10042616" cy="470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981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4" y="154743"/>
            <a:ext cx="10649243" cy="548640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ITEM WISE SPECIAL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E4EC1-2D3B-4314-AEA4-E7BCE66FD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10" y="802372"/>
            <a:ext cx="9669780" cy="572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981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129" y="253218"/>
            <a:ext cx="10733648" cy="464233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PARTY WISE PURCHASE &amp; PAYMENT(SUMMARY)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987" y="1354934"/>
            <a:ext cx="10446025" cy="414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981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131652"/>
            <a:ext cx="10056479" cy="613934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PARTY WISE PURCHASE &amp; PAYMENT(DETAILS)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588" y="1147072"/>
            <a:ext cx="10612824" cy="42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981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98" y="140675"/>
            <a:ext cx="9481624" cy="604910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MAX PURCHASED ITEM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52" y="1122055"/>
            <a:ext cx="10599696" cy="406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981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67" y="198811"/>
            <a:ext cx="9887666" cy="604912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F8EE2-D1B2-4E4D-9018-118084A7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63" y="942301"/>
            <a:ext cx="9309673" cy="543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57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2" y="154743"/>
            <a:ext cx="9678573" cy="576776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8CEBC-B89F-4382-A427-504DD3C8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93" y="731519"/>
            <a:ext cx="10085569" cy="581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801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2" y="154743"/>
            <a:ext cx="9678573" cy="576776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SALE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82757-2A34-403C-8ADA-61C50F79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50" y="839804"/>
            <a:ext cx="9000855" cy="561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26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779" y="36215"/>
            <a:ext cx="8768547" cy="85687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SHORTCUT  ACCESS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84464" y="2052234"/>
            <a:ext cx="10211175" cy="4517007"/>
          </a:xfrm>
        </p:spPr>
        <p:txBody>
          <a:bodyPr>
            <a:normAutofit/>
          </a:bodyPr>
          <a:lstStyle/>
          <a:p>
            <a:r>
              <a:rPr lang="en-US" dirty="0"/>
              <a:t>To define Item</a:t>
            </a:r>
          </a:p>
          <a:p>
            <a:r>
              <a:rPr lang="en-US" dirty="0"/>
              <a:t>To make a Purchase</a:t>
            </a:r>
          </a:p>
          <a:p>
            <a:r>
              <a:rPr lang="en-US" dirty="0"/>
              <a:t>To make a Sale Bill </a:t>
            </a:r>
          </a:p>
          <a:p>
            <a:r>
              <a:rPr lang="en-US" dirty="0"/>
              <a:t>To make a Sale Return</a:t>
            </a:r>
          </a:p>
          <a:p>
            <a:r>
              <a:rPr lang="en-US" dirty="0"/>
              <a:t>To make a Service Bill</a:t>
            </a:r>
          </a:p>
          <a:p>
            <a:r>
              <a:rPr lang="en-US" dirty="0"/>
              <a:t>To Receipt Voucher</a:t>
            </a:r>
          </a:p>
          <a:p>
            <a:r>
              <a:rPr lang="en-US" dirty="0"/>
              <a:t>To Expense Voucher</a:t>
            </a:r>
          </a:p>
          <a:p>
            <a:r>
              <a:rPr lang="en-US" dirty="0"/>
              <a:t>To Payment Voucher</a:t>
            </a:r>
          </a:p>
          <a:p>
            <a:r>
              <a:rPr lang="en-US" dirty="0"/>
              <a:t>To obtain Stock Statement</a:t>
            </a:r>
          </a:p>
          <a:p>
            <a:r>
              <a:rPr lang="en-US" dirty="0"/>
              <a:t>To obtain Daily Sale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305D-0FD9-4CD2-9467-7329F61F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974883"/>
            <a:ext cx="9402487" cy="84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311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SALE BILL PRINT (FULL)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C4FDB-08F8-4B84-96AC-97F9A715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46" y="829991"/>
            <a:ext cx="8389323" cy="55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01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SALE BILL PRINT (HALF)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A4AA8-29C1-4FA7-8002-E8ED11159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39" y="1008354"/>
            <a:ext cx="9558122" cy="5217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801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SALE BILL PRINT (SHORT)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42E79-B7E8-482C-AE7F-555BFAAFD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158" y="793895"/>
            <a:ext cx="3771900" cy="584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10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SALE RETURN (Credit Note Invoicing)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8B666-F071-4BAB-9C19-552BD5BA9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80" y="712432"/>
            <a:ext cx="8924255" cy="589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666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SALE RETURN BILL PRINT (HALF)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93F70-C620-4C94-9336-A02E065C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931059"/>
            <a:ext cx="7640116" cy="552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9756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SERVICE BILL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B4A7D-4CCF-438A-977E-F460B240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51" y="829991"/>
            <a:ext cx="9996513" cy="556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874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822" y="28132"/>
            <a:ext cx="9594166" cy="85813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SERVICE BILL PRINT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114" y="672074"/>
            <a:ext cx="7090117" cy="449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8116" y="5117623"/>
            <a:ext cx="7090117" cy="145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8774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COMMISSION INVOICE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ECA0E-6859-42B2-99F8-5C052A746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829991"/>
            <a:ext cx="10612331" cy="567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0079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COMMISSION INVOICE BILL PRINT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BAFAC-238E-47A9-81D8-B738F7D6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35" y="745770"/>
            <a:ext cx="8793330" cy="575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627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PROFORMA INVOICE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80BE4-C0C9-4454-9290-3374D240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43" y="829991"/>
            <a:ext cx="9791114" cy="575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29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714" y="154736"/>
            <a:ext cx="10020571" cy="813929"/>
          </a:xfrm>
        </p:spPr>
        <p:txBody>
          <a:bodyPr>
            <a:normAutofit/>
          </a:bodyPr>
          <a:lstStyle/>
          <a:p>
            <a:pPr algn="ctr"/>
            <a:r>
              <a:rPr sz="3000" b="1" u="sng" dirty="0"/>
              <a:t>ADMIN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32CC0-CE56-4736-96D2-CA526347A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879" y="1116912"/>
            <a:ext cx="7770242" cy="46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4967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PROFORMA INVOICE BILL PRINT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FEA94-8677-4708-B7BA-0E61CA26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50" y="829991"/>
            <a:ext cx="8552699" cy="559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101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ESTIMATE BILL PRINT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6FD25-243C-4944-A609-85F7EECE8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46" y="829991"/>
            <a:ext cx="8670507" cy="57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8082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76" y="202869"/>
            <a:ext cx="9592245" cy="548640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SALE REGISTER GST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E8408-1B4F-4C41-AF60-472AF8D6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74" y="787605"/>
            <a:ext cx="10076851" cy="576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771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82" y="196947"/>
            <a:ext cx="9704787" cy="464234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DAILY SALES REPORT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633" y="907802"/>
            <a:ext cx="9214339" cy="516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48" y="140674"/>
            <a:ext cx="9777046" cy="576776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COMPARATIVE MONTHLY SALE REPORT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44515"/>
            <a:ext cx="9753600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8" y="126606"/>
            <a:ext cx="9777046" cy="590843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ITEM WISE SALES REPORT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109" y="990117"/>
            <a:ext cx="9214338" cy="528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95" y="112538"/>
            <a:ext cx="9381230" cy="616981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ITEM WISE SALES REPORT ALL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371" y="837824"/>
            <a:ext cx="8083966" cy="546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54743"/>
            <a:ext cx="9732921" cy="576775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ITEM WISE SPECIAL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A135F-CAAE-44A7-93EF-E98D18F86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38" y="731518"/>
            <a:ext cx="9763924" cy="578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5" y="154743"/>
            <a:ext cx="10536702" cy="562707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PARTY &amp; ITEM WISE SUMMARY OR DETAILS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42" y="1270495"/>
            <a:ext cx="10998915" cy="458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791" y="305043"/>
            <a:ext cx="5908415" cy="604911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MAX SOLD ITEM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876" y="1375948"/>
            <a:ext cx="10778247" cy="448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713" y="48126"/>
            <a:ext cx="10020571" cy="813929"/>
          </a:xfrm>
        </p:spPr>
        <p:txBody>
          <a:bodyPr>
            <a:normAutofit/>
          </a:bodyPr>
          <a:lstStyle/>
          <a:p>
            <a:pPr algn="ctr"/>
            <a:r>
              <a:rPr sz="3000" b="1" u="sng" dirty="0"/>
              <a:t>ASSIGN USER PERMISSION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1169A-643F-4623-B4C8-369C7252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909286"/>
            <a:ext cx="6630325" cy="503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4967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695" y="140673"/>
            <a:ext cx="7568420" cy="562709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ROL REPORT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24" y="851810"/>
            <a:ext cx="10210952" cy="515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551" y="56267"/>
            <a:ext cx="9791114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ACCOUNTS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070A5-E20B-4D34-9F7B-B2F35F37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37" y="1058612"/>
            <a:ext cx="9103325" cy="508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5474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409" y="148636"/>
            <a:ext cx="7793502" cy="604909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OPEN FINANCIAL YEAR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09" y="717449"/>
            <a:ext cx="9450302" cy="298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1691" y="1322358"/>
            <a:ext cx="6503758" cy="501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930" y="169143"/>
            <a:ext cx="8222137" cy="590843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SET OPENING BALANCE AS PER A/C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B4ED0-422E-4EB9-8D94-2A8FD808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82" y="906128"/>
            <a:ext cx="7265835" cy="5487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9051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868" y="70334"/>
            <a:ext cx="9298744" cy="773723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ACCOUNTS GROUP MASTER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44" y="893288"/>
            <a:ext cx="7600239" cy="511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9776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48" y="98471"/>
            <a:ext cx="9973994" cy="73152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ACCOUNTS HEAD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D6549-0235-4BB5-8EF2-584FD5FC1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24" y="921748"/>
            <a:ext cx="7238552" cy="549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0379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54" y="148635"/>
            <a:ext cx="10381957" cy="590843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PAYMENT VOUCHER GENERAL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04" y="828341"/>
            <a:ext cx="7248759" cy="413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357" y="2825758"/>
            <a:ext cx="8726794" cy="368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67" y="146598"/>
            <a:ext cx="10944664" cy="633046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PAYMENT VOUCHER (STATUTORY –GST)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28" y="777291"/>
            <a:ext cx="6514042" cy="379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1491" y="2633797"/>
            <a:ext cx="8486777" cy="388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11" y="156595"/>
            <a:ext cx="8187397" cy="633048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RECEIPT VOUCHER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269D4-2E77-4FAE-B6F8-F6C95504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16" y="743225"/>
            <a:ext cx="5763584" cy="564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32FB758-F21D-4AAC-A367-1C5A2911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9194" y="2618537"/>
            <a:ext cx="8530390" cy="391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597" y="190840"/>
            <a:ext cx="8820444" cy="52050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JOURNAL VOUCHER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79" y="797963"/>
            <a:ext cx="7266069" cy="390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7612" y="2481826"/>
            <a:ext cx="6278002" cy="418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83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713" y="48126"/>
            <a:ext cx="10020571" cy="813929"/>
          </a:xfrm>
        </p:spPr>
        <p:txBody>
          <a:bodyPr>
            <a:normAutofit/>
          </a:bodyPr>
          <a:lstStyle/>
          <a:p>
            <a:pPr algn="ctr"/>
            <a:r>
              <a:rPr sz="3000" b="1" u="sng" dirty="0"/>
              <a:t>DAILY PRICE SETTING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A9FE1-D5B1-4C4B-AF43-DACDA20D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15" y="862055"/>
            <a:ext cx="5368770" cy="565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7340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597" y="190840"/>
            <a:ext cx="8820444" cy="52050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EXPENSE VOUCHER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279EC-255C-4CEF-8975-0B5EAC51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5" y="739584"/>
            <a:ext cx="6563641" cy="51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9C410C-E74A-4081-A1A9-FA9124A0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46" y="1500479"/>
            <a:ext cx="5819775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233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003" y="144561"/>
            <a:ext cx="8299938" cy="604911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CONTRA ENTRY</a:t>
            </a:r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207" y="749472"/>
            <a:ext cx="9025012" cy="404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542" y="2432917"/>
            <a:ext cx="6212251" cy="414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49" y="132532"/>
            <a:ext cx="7751298" cy="661181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CREDIT NOTE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965" y="793713"/>
            <a:ext cx="6136149" cy="4849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04666" y="2541882"/>
            <a:ext cx="5946369" cy="395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981" y="60155"/>
            <a:ext cx="8482818" cy="801858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DEBIT NOTE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939" y="789822"/>
            <a:ext cx="8482818" cy="381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4717" y="2606057"/>
            <a:ext cx="6024336" cy="398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82" y="202868"/>
            <a:ext cx="8679765" cy="562709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ACCOUNTS (FINANCIAL REPORTS)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2BB63-26FF-4F30-ADD9-B0EC4D0C8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FFB8E-126A-402D-9AC8-D13297214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73" y="978691"/>
            <a:ext cx="9002381" cy="543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40" y="76258"/>
            <a:ext cx="8299939" cy="773726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PARTY AGING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3EAAE-D2E1-4F0B-8A2C-295040380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35" y="744195"/>
            <a:ext cx="9425930" cy="583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0937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980" y="-12032"/>
            <a:ext cx="8736037" cy="998806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PARTY AGING STATEMENT (DAYS OLD)-DETAILS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13A3E-ACA5-49C1-B163-B08030DFC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C5124-F6B6-4509-8346-B3FBC761A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822960"/>
            <a:ext cx="10145541" cy="568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118463"/>
            <a:ext cx="11043139" cy="703381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PARTY AGING STATEMENT (DAYS OLD)-CONSOLIDATED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8A9D6-2891-46C2-B704-D69DF8D36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84172C-1125-4C81-90AE-68EB46A1D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821844"/>
            <a:ext cx="10145541" cy="568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4" y="140489"/>
            <a:ext cx="10733649" cy="731519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PARTY AGING STMT DAY OLD(DETAILS)</a:t>
            </a:r>
            <a:endParaRPr lang="en-US" b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169" y="1622880"/>
            <a:ext cx="11103661" cy="416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822" y="44050"/>
            <a:ext cx="9889588" cy="872197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/>
              <a:t>PARTY AGING STMT DAY OLD (SUMMARY)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1206" y="1006374"/>
            <a:ext cx="9889588" cy="545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713" y="0"/>
            <a:ext cx="10020571" cy="968673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MASTER ENTRY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CD2A4-DFFD-467D-B775-35BB44251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57" y="968673"/>
            <a:ext cx="8101685" cy="542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370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12" y="-24062"/>
            <a:ext cx="7891974" cy="956602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RECEIPT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A733A-C4C1-4B07-A63E-6E60A6EB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67" y="831776"/>
            <a:ext cx="9607665" cy="562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0619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156" y="116422"/>
            <a:ext cx="10325686" cy="717452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PAYMENT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026BB-9513-4FFF-A33D-EB6EA85EF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773718"/>
            <a:ext cx="9812119" cy="573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5170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722" y="118272"/>
            <a:ext cx="7596554" cy="928468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EXPENSE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479" y="1514627"/>
            <a:ext cx="11083041" cy="33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0272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722" y="165983"/>
            <a:ext cx="7596554" cy="928468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EXPENSE SUMMARY-MONTH WISE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98" y="1437826"/>
            <a:ext cx="11336003" cy="432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0272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104" y="126418"/>
            <a:ext cx="8370278" cy="745587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OUTSTANDING DETAILS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22" y="872005"/>
            <a:ext cx="9976955" cy="569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401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009" y="92350"/>
            <a:ext cx="7061982" cy="77372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OUTSTANDING SUMMARY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327" y="986390"/>
            <a:ext cx="10166262" cy="4968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401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82" y="202868"/>
            <a:ext cx="8679765" cy="562709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ACCOUNTS (STATUTORY REPORTS)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2BB63-26FF-4F30-ADD9-B0EC4D0C8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4FE43-F217-46E1-A2E8-4A98BEF9E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23" y="898238"/>
            <a:ext cx="9169154" cy="560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7087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36" y="150668"/>
            <a:ext cx="7301126" cy="576776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DAILY CASHBOOK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4487D-B297-4A56-BFA7-933C0BE6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07" y="703380"/>
            <a:ext cx="8992785" cy="589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2692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588" y="50141"/>
            <a:ext cx="7652824" cy="773723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INCOME EXPENSE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8C847-7458-4869-865E-0720A726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45" y="919769"/>
            <a:ext cx="9532109" cy="551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4276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305" y="143232"/>
            <a:ext cx="9017389" cy="689317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RECEIPT PAYMENT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AF048-CBF5-4A53-ADF7-3DCBA193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9" y="832549"/>
            <a:ext cx="9935962" cy="555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331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5204</TotalTime>
  <Words>715</Words>
  <Application>Microsoft Office PowerPoint</Application>
  <PresentationFormat>Widescreen</PresentationFormat>
  <Paragraphs>176</Paragraphs>
  <Slides>137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2" baseType="lpstr">
      <vt:lpstr>Andalus</vt:lpstr>
      <vt:lpstr>Calibri</vt:lpstr>
      <vt:lpstr>Century Gothic</vt:lpstr>
      <vt:lpstr>Garamond</vt:lpstr>
      <vt:lpstr>Savon</vt:lpstr>
      <vt:lpstr>BILLING SOFTWARE JEWELLERY</vt:lpstr>
      <vt:lpstr>ABOUT US</vt:lpstr>
      <vt:lpstr>USER LOGIN</vt:lpstr>
      <vt:lpstr>HOME PAGE</vt:lpstr>
      <vt:lpstr>SHORTCUT  ACCESS</vt:lpstr>
      <vt:lpstr>ADMIN</vt:lpstr>
      <vt:lpstr>ASSIGN USER PERMISSION</vt:lpstr>
      <vt:lpstr>DAILY PRICE SETTING</vt:lpstr>
      <vt:lpstr>MASTER ENTRY</vt:lpstr>
      <vt:lpstr>ITEM CATEGORY</vt:lpstr>
      <vt:lpstr>ITEM BRAND / COMPANY</vt:lpstr>
      <vt:lpstr>TAX MASTER</vt:lpstr>
      <vt:lpstr>ITEM MASTER</vt:lpstr>
      <vt:lpstr>ITEM MASTER LIST</vt:lpstr>
      <vt:lpstr>SERVICE MASTER</vt:lpstr>
      <vt:lpstr>PRINT BARCODE</vt:lpstr>
      <vt:lpstr>ITEM WISE PRICE BAND GST</vt:lpstr>
      <vt:lpstr>DISTRIBUTION AREA MASTER</vt:lpstr>
      <vt:lpstr>AREA SCHEDULING</vt:lpstr>
      <vt:lpstr>SALESMAN MASTER</vt:lpstr>
      <vt:lpstr>PARTY MASTER</vt:lpstr>
      <vt:lpstr>PARTY LIST</vt:lpstr>
      <vt:lpstr>MODIFY HSN CODE</vt:lpstr>
      <vt:lpstr>MASTER REPORTS</vt:lpstr>
      <vt:lpstr>MASTER REPORTS (PARTY LIST)</vt:lpstr>
      <vt:lpstr>MASTER REPORTS (ITEM LIST)</vt:lpstr>
      <vt:lpstr>SALESMAN LIST - DSE</vt:lpstr>
      <vt:lpstr>MASTER REPORTS (DSE SCHEDULE)</vt:lpstr>
      <vt:lpstr>ITEM PRICE LIST</vt:lpstr>
      <vt:lpstr>PURCHASE</vt:lpstr>
      <vt:lpstr>PURCHASE ORDER</vt:lpstr>
      <vt:lpstr>PURCHASE ORDER BILL PRINT</vt:lpstr>
      <vt:lpstr>PURCHASE (NON SALABLE/ASSETS)</vt:lpstr>
      <vt:lpstr>PURCHASE EXPENSE</vt:lpstr>
      <vt:lpstr>PURCHASE REGISTERED (GST)</vt:lpstr>
      <vt:lpstr>PURCHASE-BILL PRINT</vt:lpstr>
      <vt:lpstr>PURCHASE RETURN (Debit Note Invoicing)</vt:lpstr>
      <vt:lpstr>PURCHASE REGISTER WITH ITEM DETAILS</vt:lpstr>
      <vt:lpstr>PURCHASE REGISTER WITH GST</vt:lpstr>
      <vt:lpstr>DAILY PURCHASE REPORT</vt:lpstr>
      <vt:lpstr>PARTY WISE BILL TO BILL PURCHASE REPORT</vt:lpstr>
      <vt:lpstr>PARTY WISE BILL TO BILL PURCHASE REPORT(DETAILS)</vt:lpstr>
      <vt:lpstr>ITEM WISE SPECIAL REPORT</vt:lpstr>
      <vt:lpstr>PARTY WISE PURCHASE &amp; PAYMENT(SUMMARY)</vt:lpstr>
      <vt:lpstr>PARTY WISE PURCHASE &amp; PAYMENT(DETAILS)</vt:lpstr>
      <vt:lpstr>MAX PURCHASED ITEM</vt:lpstr>
      <vt:lpstr>SALE</vt:lpstr>
      <vt:lpstr>SALE</vt:lpstr>
      <vt:lpstr>SALE HISTORY</vt:lpstr>
      <vt:lpstr>SALE BILL PRINT (FULL)</vt:lpstr>
      <vt:lpstr>SALE BILL PRINT (HALF)</vt:lpstr>
      <vt:lpstr>SALE BILL PRINT (SHORT)</vt:lpstr>
      <vt:lpstr>SALE RETURN (Credit Note Invoicing)</vt:lpstr>
      <vt:lpstr>SALE RETURN BILL PRINT (HALF)</vt:lpstr>
      <vt:lpstr>SERVICE BILL</vt:lpstr>
      <vt:lpstr>SERVICE BILL PRINT</vt:lpstr>
      <vt:lpstr>COMMISSION INVOICE</vt:lpstr>
      <vt:lpstr>COMMISSION INVOICE BILL PRINT</vt:lpstr>
      <vt:lpstr>PROFORMA INVOICE</vt:lpstr>
      <vt:lpstr>PROFORMA INVOICE BILL PRINT</vt:lpstr>
      <vt:lpstr>ESTIMATE BILL PRINT</vt:lpstr>
      <vt:lpstr>SALE REGISTER GST</vt:lpstr>
      <vt:lpstr>DAILY SALES REPORT</vt:lpstr>
      <vt:lpstr>COMPARATIVE MONTHLY SALE REPORT</vt:lpstr>
      <vt:lpstr>ITEM WISE SALES REPORT</vt:lpstr>
      <vt:lpstr>ITEM WISE SALES REPORT ALL</vt:lpstr>
      <vt:lpstr>ITEM WISE SPECIAL REPORT</vt:lpstr>
      <vt:lpstr>PARTY &amp; ITEM WISE SUMMARY OR DETAILS</vt:lpstr>
      <vt:lpstr>MAX SOLD ITEM</vt:lpstr>
      <vt:lpstr>ROL REPORT</vt:lpstr>
      <vt:lpstr>ACCOUNTS</vt:lpstr>
      <vt:lpstr>OPEN FINANCIAL YEAR</vt:lpstr>
      <vt:lpstr>SET OPENING BALANCE AS PER A/C GROUP</vt:lpstr>
      <vt:lpstr>ACCOUNTS GROUP MASTER</vt:lpstr>
      <vt:lpstr>ACCOUNTS HEAD MASTER</vt:lpstr>
      <vt:lpstr>PAYMENT VOUCHER GENERAL</vt:lpstr>
      <vt:lpstr>PAYMENT VOUCHER (STATUTORY –GST)</vt:lpstr>
      <vt:lpstr>RECEIPT VOUCHER </vt:lpstr>
      <vt:lpstr>JOURNAL VOUCHER</vt:lpstr>
      <vt:lpstr>EXPENSE VOUCHER</vt:lpstr>
      <vt:lpstr>CONTRA ENTRY</vt:lpstr>
      <vt:lpstr>CREDIT NOTE</vt:lpstr>
      <vt:lpstr>DEBIT NOTE</vt:lpstr>
      <vt:lpstr>ACCOUNTS (FINANCIAL REPORTS)</vt:lpstr>
      <vt:lpstr>PARTY AGING STATEMENT</vt:lpstr>
      <vt:lpstr>PARTY AGING STATEMENT (DAYS OLD)-DETAILS</vt:lpstr>
      <vt:lpstr>PARTY AGING STATEMENT (DAYS OLD)-CONSOLIDATED</vt:lpstr>
      <vt:lpstr>PARTY AGING STMT DAY OLD(DETAILS)</vt:lpstr>
      <vt:lpstr>PARTY AGING STMT DAY OLD (SUMMARY)</vt:lpstr>
      <vt:lpstr>RECEIPT DETAILS</vt:lpstr>
      <vt:lpstr>PAYMENT DETAILS</vt:lpstr>
      <vt:lpstr>EXPENSE SUMMARY</vt:lpstr>
      <vt:lpstr>EXPENSE SUMMARY-MONTH WISE</vt:lpstr>
      <vt:lpstr>OUTSTANDING DETAILS</vt:lpstr>
      <vt:lpstr>OUTSTANDING SUMMARY</vt:lpstr>
      <vt:lpstr>ACCOUNTS (STATUTORY REPORTS)</vt:lpstr>
      <vt:lpstr>DAILY CASHBOOK</vt:lpstr>
      <vt:lpstr>INCOME EXPENSE</vt:lpstr>
      <vt:lpstr>RECEIPT PAYMENT</vt:lpstr>
      <vt:lpstr>TRIAL BALANCE</vt:lpstr>
      <vt:lpstr>TRIAL BALANCE (SUMMARY)</vt:lpstr>
      <vt:lpstr>BALANCE SHEET</vt:lpstr>
      <vt:lpstr>ACCOUNT LEDGER REPORT</vt:lpstr>
      <vt:lpstr>TRADING P/L ACCOUNT</vt:lpstr>
      <vt:lpstr>STOCK</vt:lpstr>
      <vt:lpstr>SET OPENING STOCK</vt:lpstr>
      <vt:lpstr>PowerPoint Presentation</vt:lpstr>
      <vt:lpstr>PowerPoint Presentation</vt:lpstr>
      <vt:lpstr>PowerPoint Presentation</vt:lpstr>
      <vt:lpstr>DAMAGE STOCK ENTRY</vt:lpstr>
      <vt:lpstr>ISSUE FOR MAKING FINISHED ITEM</vt:lpstr>
      <vt:lpstr>FINISHED ITEM ENTRY</vt:lpstr>
      <vt:lpstr>DAILY REPORTS</vt:lpstr>
      <vt:lpstr>PDC CHEQUE REPORTS</vt:lpstr>
      <vt:lpstr>CASH FLOW STATEMENT</vt:lpstr>
      <vt:lpstr>LEDGER ENTRY REPORT</vt:lpstr>
      <vt:lpstr>INVOICE WISE SALE REGISTER</vt:lpstr>
      <vt:lpstr>MR/BANK STATEMENT</vt:lpstr>
      <vt:lpstr>DISCOUNT REPORTS</vt:lpstr>
      <vt:lpstr>CANCELLED BILLS </vt:lpstr>
      <vt:lpstr>SALES MODIFICATION REPORT</vt:lpstr>
      <vt:lpstr>CANCELLED MR REPORT</vt:lpstr>
      <vt:lpstr>GST REPORTS</vt:lpstr>
      <vt:lpstr>GSTR – 3B</vt:lpstr>
      <vt:lpstr>GSTR 1 (B2B)</vt:lpstr>
      <vt:lpstr>GSTR 1 (B2CS)</vt:lpstr>
      <vt:lpstr>GSTR 1 (CDNR)</vt:lpstr>
      <vt:lpstr>GSTR 1 (EXEMP)</vt:lpstr>
      <vt:lpstr>GSTR 1 (HSN)</vt:lpstr>
      <vt:lpstr>GSTR 1 HSN (4DIGIT)</vt:lpstr>
      <vt:lpstr>GSTR 1 (DOCS)</vt:lpstr>
      <vt:lpstr>GSTR 2 (B2B)</vt:lpstr>
      <vt:lpstr>GSTR 2 (B2BUR)</vt:lpstr>
      <vt:lpstr>GSTR 2 (EXEMP)</vt:lpstr>
      <vt:lpstr>GSTR 2 (HSN)</vt:lpstr>
      <vt:lpstr>GSTR 2 HSN(4DIGIT)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BILLING SOFTWARE</dc:title>
  <dc:creator>Janmejoy Sahoo</dc:creator>
  <cp:lastModifiedBy>Janmejoy Sahoo</cp:lastModifiedBy>
  <cp:revision>1206</cp:revision>
  <dcterms:created xsi:type="dcterms:W3CDTF">2017-12-04T09:49:39Z</dcterms:created>
  <dcterms:modified xsi:type="dcterms:W3CDTF">2021-10-08T13:03:15Z</dcterms:modified>
</cp:coreProperties>
</file>