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handoutMasterIdLst>
    <p:handoutMasterId r:id="rId138"/>
  </p:handoutMasterIdLst>
  <p:sldIdLst>
    <p:sldId id="479" r:id="rId2"/>
    <p:sldId id="485" r:id="rId3"/>
    <p:sldId id="671" r:id="rId4"/>
    <p:sldId id="284" r:id="rId5"/>
    <p:sldId id="672" r:id="rId6"/>
    <p:sldId id="673" r:id="rId7"/>
    <p:sldId id="674" r:id="rId8"/>
    <p:sldId id="675" r:id="rId9"/>
    <p:sldId id="488" r:id="rId10"/>
    <p:sldId id="677" r:id="rId11"/>
    <p:sldId id="676" r:id="rId12"/>
    <p:sldId id="678" r:id="rId13"/>
    <p:sldId id="679" r:id="rId14"/>
    <p:sldId id="680" r:id="rId15"/>
    <p:sldId id="681" r:id="rId16"/>
    <p:sldId id="682" r:id="rId17"/>
    <p:sldId id="683" r:id="rId18"/>
    <p:sldId id="684" r:id="rId19"/>
    <p:sldId id="323" r:id="rId20"/>
    <p:sldId id="685" r:id="rId21"/>
    <p:sldId id="686" r:id="rId22"/>
    <p:sldId id="687" r:id="rId23"/>
    <p:sldId id="688" r:id="rId24"/>
    <p:sldId id="689" r:id="rId25"/>
    <p:sldId id="690" r:id="rId26"/>
    <p:sldId id="691" r:id="rId27"/>
    <p:sldId id="692" r:id="rId28"/>
    <p:sldId id="693" r:id="rId29"/>
    <p:sldId id="694" r:id="rId30"/>
    <p:sldId id="695" r:id="rId31"/>
    <p:sldId id="607" r:id="rId32"/>
    <p:sldId id="696" r:id="rId33"/>
    <p:sldId id="697" r:id="rId34"/>
    <p:sldId id="698" r:id="rId35"/>
    <p:sldId id="699" r:id="rId36"/>
    <p:sldId id="700" r:id="rId37"/>
    <p:sldId id="701" r:id="rId38"/>
    <p:sldId id="702" r:id="rId39"/>
    <p:sldId id="703" r:id="rId40"/>
    <p:sldId id="350" r:id="rId41"/>
    <p:sldId id="704" r:id="rId42"/>
    <p:sldId id="705" r:id="rId43"/>
    <p:sldId id="706" r:id="rId44"/>
    <p:sldId id="707" r:id="rId45"/>
    <p:sldId id="708" r:id="rId46"/>
    <p:sldId id="709" r:id="rId47"/>
    <p:sldId id="710" r:id="rId48"/>
    <p:sldId id="711" r:id="rId49"/>
    <p:sldId id="712" r:id="rId50"/>
    <p:sldId id="540" r:id="rId51"/>
    <p:sldId id="713" r:id="rId52"/>
    <p:sldId id="714" r:id="rId53"/>
    <p:sldId id="715" r:id="rId54"/>
    <p:sldId id="716" r:id="rId55"/>
    <p:sldId id="717" r:id="rId56"/>
    <p:sldId id="718" r:id="rId57"/>
    <p:sldId id="719" r:id="rId58"/>
    <p:sldId id="720" r:id="rId59"/>
    <p:sldId id="721" r:id="rId60"/>
    <p:sldId id="608" r:id="rId61"/>
    <p:sldId id="446" r:id="rId62"/>
    <p:sldId id="722" r:id="rId63"/>
    <p:sldId id="723" r:id="rId64"/>
    <p:sldId id="724" r:id="rId65"/>
    <p:sldId id="725" r:id="rId66"/>
    <p:sldId id="726" r:id="rId67"/>
    <p:sldId id="727" r:id="rId68"/>
    <p:sldId id="728" r:id="rId69"/>
    <p:sldId id="729" r:id="rId70"/>
    <p:sldId id="730" r:id="rId71"/>
    <p:sldId id="731" r:id="rId72"/>
    <p:sldId id="732" r:id="rId73"/>
    <p:sldId id="733" r:id="rId74"/>
    <p:sldId id="734" r:id="rId75"/>
    <p:sldId id="741" r:id="rId76"/>
    <p:sldId id="742" r:id="rId77"/>
    <p:sldId id="743" r:id="rId78"/>
    <p:sldId id="744" r:id="rId79"/>
    <p:sldId id="745" r:id="rId80"/>
    <p:sldId id="746" r:id="rId81"/>
    <p:sldId id="747" r:id="rId82"/>
    <p:sldId id="748" r:id="rId83"/>
    <p:sldId id="752" r:id="rId84"/>
    <p:sldId id="753" r:id="rId85"/>
    <p:sldId id="754" r:id="rId86"/>
    <p:sldId id="755" r:id="rId87"/>
    <p:sldId id="756" r:id="rId88"/>
    <p:sldId id="757" r:id="rId89"/>
    <p:sldId id="758" r:id="rId90"/>
    <p:sldId id="759" r:id="rId91"/>
    <p:sldId id="760" r:id="rId92"/>
    <p:sldId id="761" r:id="rId93"/>
    <p:sldId id="762" r:id="rId94"/>
    <p:sldId id="763" r:id="rId95"/>
    <p:sldId id="764" r:id="rId96"/>
    <p:sldId id="765" r:id="rId97"/>
    <p:sldId id="766" r:id="rId98"/>
    <p:sldId id="767" r:id="rId99"/>
    <p:sldId id="769" r:id="rId100"/>
    <p:sldId id="770" r:id="rId101"/>
    <p:sldId id="609" r:id="rId102"/>
    <p:sldId id="771" r:id="rId103"/>
    <p:sldId id="772" r:id="rId104"/>
    <p:sldId id="773" r:id="rId105"/>
    <p:sldId id="774" r:id="rId106"/>
    <p:sldId id="775" r:id="rId107"/>
    <p:sldId id="776" r:id="rId108"/>
    <p:sldId id="653" r:id="rId109"/>
    <p:sldId id="777" r:id="rId110"/>
    <p:sldId id="778" r:id="rId111"/>
    <p:sldId id="779" r:id="rId112"/>
    <p:sldId id="461" r:id="rId113"/>
    <p:sldId id="780" r:id="rId114"/>
    <p:sldId id="781" r:id="rId115"/>
    <p:sldId id="782" r:id="rId116"/>
    <p:sldId id="783" r:id="rId117"/>
    <p:sldId id="784" r:id="rId118"/>
    <p:sldId id="785" r:id="rId119"/>
    <p:sldId id="786" r:id="rId120"/>
    <p:sldId id="787" r:id="rId121"/>
    <p:sldId id="788" r:id="rId122"/>
    <p:sldId id="789" r:id="rId123"/>
    <p:sldId id="790" r:id="rId124"/>
    <p:sldId id="791" r:id="rId125"/>
    <p:sldId id="792" r:id="rId126"/>
    <p:sldId id="793" r:id="rId127"/>
    <p:sldId id="664" r:id="rId128"/>
    <p:sldId id="735" r:id="rId129"/>
    <p:sldId id="736" r:id="rId130"/>
    <p:sldId id="737" r:id="rId131"/>
    <p:sldId id="738" r:id="rId132"/>
    <p:sldId id="739" r:id="rId133"/>
    <p:sldId id="740" r:id="rId134"/>
    <p:sldId id="652" r:id="rId135"/>
    <p:sldId id="482" r:id="rId136"/>
  </p:sldIdLst>
  <p:sldSz cx="9906000" cy="6858000" type="A4"/>
  <p:notesSz cx="7102475"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347" autoAdjust="0"/>
    <p:restoredTop sz="94660"/>
  </p:normalViewPr>
  <p:slideViewPr>
    <p:cSldViewPr>
      <p:cViewPr varScale="1">
        <p:scale>
          <a:sx n="68" d="100"/>
          <a:sy n="68" d="100"/>
        </p:scale>
        <p:origin x="-1182"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9066" tIns="49533" rIns="99066" bIns="49533" rtlCol="0"/>
          <a:lstStyle>
            <a:lvl1pPr algn="l">
              <a:defRPr sz="1300"/>
            </a:lvl1pPr>
          </a:lstStyle>
          <a:p>
            <a:pPr>
              <a:defRPr/>
            </a:pPr>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a:defRPr sz="1300"/>
            </a:lvl1pPr>
          </a:lstStyle>
          <a:p>
            <a:pPr>
              <a:defRPr/>
            </a:pPr>
            <a:fld id="{BFE11B02-DF96-4186-BF1D-FB499D270776}" type="datetimeFigureOut">
              <a:rPr lang="en-US"/>
              <a:pPr>
                <a:defRPr/>
              </a:pPr>
              <a:t>03-Aug-18</a:t>
            </a:fld>
            <a:endParaRPr lang="en-US"/>
          </a:p>
        </p:txBody>
      </p:sp>
      <p:sp>
        <p:nvSpPr>
          <p:cNvPr id="4" name="Footer Placeholder 3"/>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4022725" y="9721850"/>
            <a:ext cx="3078163" cy="511175"/>
          </a:xfrm>
          <a:prstGeom prst="rect">
            <a:avLst/>
          </a:prstGeom>
        </p:spPr>
        <p:txBody>
          <a:bodyPr vert="horz" lIns="99066" tIns="49533" rIns="99066" bIns="49533" rtlCol="0" anchor="b"/>
          <a:lstStyle>
            <a:lvl1pPr algn="r">
              <a:defRPr sz="1300"/>
            </a:lvl1pPr>
          </a:lstStyle>
          <a:p>
            <a:pPr>
              <a:defRPr/>
            </a:pPr>
            <a:fld id="{078707D7-B681-48C2-9401-1C7D72CBC15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511175"/>
          </a:xfrm>
          <a:prstGeom prst="rect">
            <a:avLst/>
          </a:prstGeom>
        </p:spPr>
        <p:txBody>
          <a:bodyPr vert="horz" lIns="91440" tIns="45720" rIns="91440" bIns="45720" rtlCol="0"/>
          <a:lstStyle>
            <a:lvl1pPr algn="r">
              <a:defRPr sz="1200"/>
            </a:lvl1pPr>
          </a:lstStyle>
          <a:p>
            <a:fld id="{DE665AA0-5E33-4771-A3A6-ECD881529641}" type="datetimeFigureOut">
              <a:rPr lang="en-US" smtClean="0"/>
              <a:pPr/>
              <a:t>03-Aug-18</a:t>
            </a:fld>
            <a:endParaRPr lang="en-US"/>
          </a:p>
        </p:txBody>
      </p:sp>
      <p:sp>
        <p:nvSpPr>
          <p:cNvPr id="4" name="Slide Image Placeholder 3"/>
          <p:cNvSpPr>
            <a:spLocks noGrp="1" noRot="1" noChangeAspect="1"/>
          </p:cNvSpPr>
          <p:nvPr>
            <p:ph type="sldImg" idx="2"/>
          </p:nvPr>
        </p:nvSpPr>
        <p:spPr>
          <a:xfrm>
            <a:off x="781050" y="768350"/>
            <a:ext cx="554037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3250"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9721850"/>
            <a:ext cx="3078163" cy="511175"/>
          </a:xfrm>
          <a:prstGeom prst="rect">
            <a:avLst/>
          </a:prstGeom>
        </p:spPr>
        <p:txBody>
          <a:bodyPr vert="horz" lIns="91440" tIns="45720" rIns="91440" bIns="45720" rtlCol="0" anchor="b"/>
          <a:lstStyle>
            <a:lvl1pPr algn="r">
              <a:defRPr sz="1200"/>
            </a:lvl1pPr>
          </a:lstStyle>
          <a:p>
            <a:fld id="{4C4D1482-85FA-446E-8193-2D968D8ABF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85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86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109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87</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119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126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88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89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4D1482-85FA-446E-8193-2D968D8ABFEB}" type="slidenum">
              <a:rPr lang="en-US" smtClean="0"/>
              <a:pPr/>
              <a:t>93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366013-C377-4758-B7F2-8D62941F1BCA}" type="datetimeFigureOut">
              <a:rPr lang="en-US"/>
              <a:pPr>
                <a:defRPr/>
              </a:pPr>
              <a:t>03-Aug-18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A87D22-F10C-424F-9EC5-4F84AB54BA1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47CD34-E15A-40B5-AE24-74C7CD43A127}" type="datetimeFigureOut">
              <a:rPr lang="en-US"/>
              <a:pPr>
                <a:defRPr/>
              </a:pPr>
              <a:t>03-Aug-18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F441E1-1AC1-4F13-8DC3-5F4ECDB216C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1B0A28-3578-4B0C-A159-41E9F1D97465}" type="datetimeFigureOut">
              <a:rPr lang="en-US"/>
              <a:pPr>
                <a:defRPr/>
              </a:pPr>
              <a:t>03-Aug-18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2A18D4-553D-40CE-83AC-923FBA8779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A861F3-744F-4794-9FF8-4CB81D282E9A}" type="datetimeFigureOut">
              <a:rPr lang="en-US"/>
              <a:pPr>
                <a:defRPr/>
              </a:pPr>
              <a:t>03-Aug-18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85E74A-0D40-45B7-BF5F-C73D4B2050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CAAF61-CE47-4FE9-95EC-30525F61A9F8}" type="datetimeFigureOut">
              <a:rPr lang="en-US"/>
              <a:pPr>
                <a:defRPr/>
              </a:pPr>
              <a:t>03-Aug-18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A20E03-86B0-4344-B015-9F47F42B05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8027028-1228-420F-9335-16CEEE01188E}" type="datetimeFigureOut">
              <a:rPr lang="en-US"/>
              <a:pPr>
                <a:defRPr/>
              </a:pPr>
              <a:t>03-Aug-18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F6F551-EABE-47CF-AF01-EEB01E8B04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1A4EC9-B78F-41D0-B8BE-15BC61A821F2}" type="datetimeFigureOut">
              <a:rPr lang="en-US"/>
              <a:pPr>
                <a:defRPr/>
              </a:pPr>
              <a:t>03-Aug-18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67FB98-1E10-43BC-9483-949D60FFC4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20FA924-0C78-4E7E-A2A7-A7A16E2A04E5}" type="datetimeFigureOut">
              <a:rPr lang="en-US"/>
              <a:pPr>
                <a:defRPr/>
              </a:pPr>
              <a:t>03-Aug-18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8CAE390-7884-4DE1-AF40-D731622933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C8C442-E423-402A-8A89-D59CCDAE810E}" type="datetimeFigureOut">
              <a:rPr lang="en-US"/>
              <a:pPr>
                <a:defRPr/>
              </a:pPr>
              <a:t>03-Aug-18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7A850F9-CCDC-4603-84F1-3C1573D5EEC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55C9CD-6DAB-4FD2-9347-8D4A13D37EC7}" type="datetimeFigureOut">
              <a:rPr lang="en-US"/>
              <a:pPr>
                <a:defRPr/>
              </a:pPr>
              <a:t>03-Aug-18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571C64-A9EE-4F73-A002-833105A0AC1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A529B4-3EC9-442E-9D0C-1C00D3D36241}" type="datetimeFigureOut">
              <a:rPr lang="en-US"/>
              <a:pPr>
                <a:defRPr/>
              </a:pPr>
              <a:t>03-Aug-18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1571D2-D9F9-463E-9D8F-E8B9B78BD3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E22B2B8-DECF-421B-BC1E-9D2816F12691}" type="datetimeFigureOut">
              <a:rPr lang="en-US"/>
              <a:pPr>
                <a:defRPr/>
              </a:pPr>
              <a:t>03-Aug-18</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18ED12-DD96-4055-A4A1-8FD1609C93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min@creativetrends.in"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1.png"/></Relationships>
</file>

<file path=ppt/slides/_rels/slide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6.png"/><Relationship Id="rId4" Type="http://schemas.openxmlformats.org/officeDocument/2006/relationships/image" Target="../media/image115.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32.png"/><Relationship Id="rId4" Type="http://schemas.openxmlformats.org/officeDocument/2006/relationships/image" Target="../media/image131.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34.png"/></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extLst>
          </a:blip>
          <a:stretch>
            <a:fillRect/>
          </a:stretch>
        </p:blipFill>
        <p:spPr>
          <a:xfrm>
            <a:off x="412750" y="1524000"/>
            <a:ext cx="9163050" cy="1828800"/>
          </a:xfrm>
          <a:prstGeom prst="rect">
            <a:avLst/>
          </a:prstGeom>
          <a:ln>
            <a:noFill/>
          </a:ln>
          <a:effectLst>
            <a:softEdge rad="112500"/>
          </a:effectLst>
        </p:spPr>
      </p:pic>
      <p:sp>
        <p:nvSpPr>
          <p:cNvPr id="9" name="Title 1"/>
          <p:cNvSpPr>
            <a:spLocks noGrp="1"/>
          </p:cNvSpPr>
          <p:nvPr>
            <p:ph type="ctrTitle"/>
          </p:nvPr>
        </p:nvSpPr>
        <p:spPr>
          <a:xfrm>
            <a:off x="577850" y="1828800"/>
            <a:ext cx="8997950" cy="1143000"/>
          </a:xfrm>
        </p:spPr>
        <p:txBody>
          <a:bodyPr/>
          <a:lstStyle/>
          <a:p>
            <a:pPr eaLnBrk="1" hangingPunct="1"/>
            <a:r>
              <a:rPr lang="en-US" sz="4800" b="1" dirty="0" smtClean="0"/>
              <a:t>College Management System</a:t>
            </a:r>
            <a:br>
              <a:rPr lang="en-US" sz="4800" b="1" dirty="0" smtClean="0"/>
            </a:br>
            <a:r>
              <a:rPr lang="en-US" sz="2400" b="1" dirty="0" smtClean="0"/>
              <a:t>(Complete ERP Solutions for all Stake Holders)</a:t>
            </a:r>
          </a:p>
        </p:txBody>
      </p:sp>
      <p:pic>
        <p:nvPicPr>
          <p:cNvPr id="10" name="Picture 9"/>
          <p:cNvPicPr>
            <a:picLocks noChangeAspect="1"/>
          </p:cNvPicPr>
          <p:nvPr/>
        </p:nvPicPr>
        <p:blipFill>
          <a:blip r:embed="rId2" cstate="print">
            <a:extLst>
              <a:ext uri="{28A0092B-C50C-407E-A947-70E740481C1C}"/>
            </a:extLst>
          </a:blip>
          <a:stretch>
            <a:fillRect/>
          </a:stretch>
        </p:blipFill>
        <p:spPr>
          <a:xfrm>
            <a:off x="4375150" y="4800600"/>
            <a:ext cx="5365750" cy="1828800"/>
          </a:xfrm>
          <a:prstGeom prst="rect">
            <a:avLst/>
          </a:prstGeom>
          <a:ln>
            <a:noFill/>
          </a:ln>
          <a:effectLst>
            <a:softEdge rad="112500"/>
          </a:effectLst>
        </p:spPr>
      </p:pic>
      <p:sp>
        <p:nvSpPr>
          <p:cNvPr id="11" name="Title 1"/>
          <p:cNvSpPr txBox="1">
            <a:spLocks/>
          </p:cNvSpPr>
          <p:nvPr/>
        </p:nvSpPr>
        <p:spPr bwMode="auto">
          <a:xfrm>
            <a:off x="4375150" y="5410200"/>
            <a:ext cx="536575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300" b="1" dirty="0" smtClean="0">
                <a:latin typeface="+mj-lt"/>
                <a:ea typeface="+mj-ea"/>
                <a:cs typeface="+mj-cs"/>
              </a:rPr>
              <a:t>Creative </a:t>
            </a:r>
            <a:r>
              <a:rPr lang="en-US" sz="2300" b="1" dirty="0" err="1" smtClean="0">
                <a:latin typeface="+mj-lt"/>
                <a:ea typeface="+mj-ea"/>
                <a:cs typeface="+mj-cs"/>
              </a:rPr>
              <a:t>Terabite</a:t>
            </a:r>
            <a:r>
              <a:rPr lang="en-US" sz="2300" b="1" dirty="0" smtClean="0">
                <a:latin typeface="+mj-lt"/>
                <a:ea typeface="+mj-ea"/>
                <a:cs typeface="+mj-cs"/>
              </a:rPr>
              <a:t> Solutions Pvt. Ltd.</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smtClean="0">
                <a:ln>
                  <a:noFill/>
                </a:ln>
                <a:solidFill>
                  <a:schemeClr val="tx1"/>
                </a:solidFill>
                <a:effectLst/>
                <a:uLnTx/>
                <a:uFillTx/>
                <a:latin typeface="+mj-lt"/>
                <a:ea typeface="+mj-ea"/>
                <a:cs typeface="+mj-cs"/>
              </a:rPr>
              <a:t>Bhubaneswar, </a:t>
            </a:r>
            <a:r>
              <a:rPr kumimoji="0" lang="en-US" sz="2300" b="1" i="0" u="none" strike="noStrike" kern="1200" cap="none" spc="0" normalizeH="0" baseline="0" noProof="0" dirty="0" err="1" smtClean="0">
                <a:ln>
                  <a:noFill/>
                </a:ln>
                <a:solidFill>
                  <a:schemeClr val="tx1"/>
                </a:solidFill>
                <a:effectLst/>
                <a:uLnTx/>
                <a:uFillTx/>
                <a:latin typeface="+mj-lt"/>
                <a:ea typeface="+mj-ea"/>
                <a:cs typeface="+mj-cs"/>
              </a:rPr>
              <a:t>Odisha</a:t>
            </a:r>
            <a:r>
              <a:rPr kumimoji="0" lang="en-US" sz="2300" b="1" i="0" u="none" strike="noStrike" kern="1200" cap="none" spc="0" normalizeH="0" baseline="0" noProof="0" dirty="0" smtClean="0">
                <a:ln>
                  <a:noFill/>
                </a:ln>
                <a:solidFill>
                  <a:schemeClr val="tx1"/>
                </a:solidFill>
                <a:effectLst/>
                <a:uLnTx/>
                <a:uFillTx/>
                <a:latin typeface="+mj-lt"/>
                <a:ea typeface="+mj-ea"/>
                <a:cs typeface="+mj-cs"/>
              </a:rPr>
              <a:t> – 751002</a:t>
            </a:r>
          </a:p>
          <a:p>
            <a:pPr marL="0" marR="0" lvl="0" indent="0" algn="r" defTabSz="914400" rtl="0" eaLnBrk="1" fontAlgn="base" latinLnBrk="0" hangingPunct="1">
              <a:lnSpc>
                <a:spcPct val="100000"/>
              </a:lnSpc>
              <a:spcBef>
                <a:spcPct val="0"/>
              </a:spcBef>
              <a:spcAft>
                <a:spcPct val="0"/>
              </a:spcAft>
              <a:buClrTx/>
              <a:buSzTx/>
              <a:buFontTx/>
              <a:buNone/>
              <a:tabLst/>
              <a:defRPr/>
            </a:pPr>
            <a:r>
              <a:rPr lang="en-US" sz="2300" b="1" dirty="0" smtClean="0">
                <a:latin typeface="+mj-lt"/>
                <a:ea typeface="+mj-ea"/>
                <a:cs typeface="+mj-cs"/>
              </a:rPr>
              <a:t>Email Id: </a:t>
            </a:r>
            <a:r>
              <a:rPr lang="en-US" sz="2300" b="1" dirty="0" smtClean="0">
                <a:latin typeface="+mj-lt"/>
                <a:ea typeface="+mj-ea"/>
                <a:cs typeface="+mj-cs"/>
                <a:hlinkClick r:id="rId3"/>
              </a:rPr>
              <a:t>admin@creativetrends.in</a:t>
            </a:r>
            <a:endParaRPr lang="en-US" sz="2300" b="1" dirty="0" smtClean="0">
              <a:latin typeface="+mj-lt"/>
              <a:ea typeface="+mj-ea"/>
              <a:cs typeface="+mj-cs"/>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300" b="1" i="0" u="none" strike="noStrike" kern="1200" cap="none" spc="0" normalizeH="0" baseline="0" noProof="0" dirty="0" smtClean="0">
                <a:ln>
                  <a:noFill/>
                </a:ln>
                <a:solidFill>
                  <a:schemeClr val="tx1"/>
                </a:solidFill>
                <a:effectLst/>
                <a:uLnTx/>
                <a:uFillTx/>
                <a:latin typeface="+mj-lt"/>
                <a:ea typeface="+mj-ea"/>
                <a:cs typeface="+mj-cs"/>
              </a:rPr>
              <a:t>Mob: 9778177775, 9556282399</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3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2" name="Title 1"/>
          <p:cNvSpPr txBox="1">
            <a:spLocks/>
          </p:cNvSpPr>
          <p:nvPr/>
        </p:nvSpPr>
        <p:spPr bwMode="auto">
          <a:xfrm>
            <a:off x="4210050" y="4800600"/>
            <a:ext cx="288925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mj-lt"/>
                <a:ea typeface="+mj-ea"/>
                <a:cs typeface="+mj-cs"/>
              </a:rPr>
              <a:t>DEVELOPED BY:-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2000" b="1" dirty="0" smtClean="0">
                <a:solidFill>
                  <a:srgbClr val="C00000"/>
                </a:solidFill>
                <a:latin typeface="+mj-lt"/>
              </a:rPr>
              <a:t>Note: All master data can be defined in this module so that the information that is repeatedly in use can be selected from the master data instead of re-entering them</a:t>
            </a: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All Master Data</a:t>
            </a:r>
            <a:endParaRPr lang="en-US" sz="2800" b="1" dirty="0"/>
          </a:p>
        </p:txBody>
      </p:sp>
      <p:pic>
        <p:nvPicPr>
          <p:cNvPr id="7" name="Picture 3"/>
          <p:cNvPicPr>
            <a:picLocks noChangeAspect="1" noChangeArrowheads="1"/>
          </p:cNvPicPr>
          <p:nvPr/>
        </p:nvPicPr>
        <p:blipFill>
          <a:blip r:embed="rId3"/>
          <a:srcRect/>
          <a:stretch>
            <a:fillRect/>
          </a:stretch>
        </p:blipFill>
        <p:spPr bwMode="auto">
          <a:xfrm>
            <a:off x="76200" y="1295400"/>
            <a:ext cx="9727044" cy="3726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Consolidated summary report for Loan/Advance can be accessed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Loan / Advance Summary Report</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330200" y="609600"/>
            <a:ext cx="9245600" cy="5017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extLst>
          </a:blip>
          <a:stretch>
            <a:fillRect/>
          </a:stretch>
        </p:blipFill>
        <p:spPr>
          <a:xfrm>
            <a:off x="412750" y="1600200"/>
            <a:ext cx="9163050" cy="1828800"/>
          </a:xfrm>
          <a:prstGeom prst="rect">
            <a:avLst/>
          </a:prstGeom>
          <a:ln>
            <a:noFill/>
          </a:ln>
          <a:effectLst>
            <a:softEdge rad="112500"/>
          </a:effectLst>
        </p:spPr>
      </p:pic>
      <p:sp>
        <p:nvSpPr>
          <p:cNvPr id="2051" name="Title 1"/>
          <p:cNvSpPr>
            <a:spLocks noGrp="1"/>
          </p:cNvSpPr>
          <p:nvPr>
            <p:ph type="ctrTitle"/>
          </p:nvPr>
        </p:nvSpPr>
        <p:spPr>
          <a:xfrm>
            <a:off x="577850" y="1828800"/>
            <a:ext cx="8997950" cy="1143000"/>
          </a:xfrm>
        </p:spPr>
        <p:txBody>
          <a:bodyPr/>
          <a:lstStyle/>
          <a:p>
            <a:pPr eaLnBrk="1" hangingPunct="1"/>
            <a:r>
              <a:rPr lang="en-US" sz="4800" b="1" dirty="0" smtClean="0"/>
              <a:t>INVENTORY</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Inventory Module Home Page</a:t>
            </a:r>
            <a:endParaRPr lang="en-US" sz="2800" b="1" dirty="0"/>
          </a:p>
        </p:txBody>
      </p:sp>
      <p:pic>
        <p:nvPicPr>
          <p:cNvPr id="15" name="Picture 2"/>
          <p:cNvPicPr>
            <a:picLocks noChangeAspect="1" noChangeArrowheads="1"/>
          </p:cNvPicPr>
          <p:nvPr/>
        </p:nvPicPr>
        <p:blipFill>
          <a:blip r:embed="rId4"/>
          <a:srcRect/>
          <a:stretch>
            <a:fillRect/>
          </a:stretch>
        </p:blipFill>
        <p:spPr bwMode="auto">
          <a:xfrm>
            <a:off x="247650" y="990600"/>
            <a:ext cx="94107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66935"/>
            <a:ext cx="99060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Inventory Item Category</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137926" y="1524000"/>
            <a:ext cx="9602974" cy="3200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685800" y="5943601"/>
            <a:ext cx="8686800" cy="646331"/>
          </a:xfrm>
          <a:prstGeom prst="rect">
            <a:avLst/>
          </a:prstGeom>
        </p:spPr>
        <p:txBody>
          <a:bodyPr wrap="square">
            <a:spAutoFit/>
          </a:bodyPr>
          <a:lstStyle/>
          <a:p>
            <a:pPr lvl="0" algn="ctr" eaLnBrk="0" hangingPunct="0">
              <a:defRPr/>
            </a:pPr>
            <a:r>
              <a:rPr lang="en-US" b="1" dirty="0" smtClean="0">
                <a:solidFill>
                  <a:srgbClr val="C00000"/>
                </a:solidFill>
              </a:rPr>
              <a:t>Note: Different types of category like </a:t>
            </a:r>
            <a:r>
              <a:rPr lang="en-US" b="1" dirty="0" err="1" smtClean="0">
                <a:solidFill>
                  <a:srgbClr val="C00000"/>
                </a:solidFill>
              </a:rPr>
              <a:t>Furnitures</a:t>
            </a:r>
            <a:r>
              <a:rPr lang="en-US" b="1" dirty="0" smtClean="0">
                <a:solidFill>
                  <a:srgbClr val="C00000"/>
                </a:solidFill>
              </a:rPr>
              <a:t>, computer peripherals etc can be created here</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66935"/>
            <a:ext cx="99060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Store / Room Location</a:t>
            </a:r>
            <a:endParaRPr lang="en-US" sz="2800" b="1" dirty="0"/>
          </a:p>
        </p:txBody>
      </p:sp>
      <p:sp>
        <p:nvSpPr>
          <p:cNvPr id="14" name="Rectangle 13"/>
          <p:cNvSpPr/>
          <p:nvPr/>
        </p:nvSpPr>
        <p:spPr>
          <a:xfrm>
            <a:off x="685800" y="5943601"/>
            <a:ext cx="8686800" cy="923330"/>
          </a:xfrm>
          <a:prstGeom prst="rect">
            <a:avLst/>
          </a:prstGeom>
        </p:spPr>
        <p:txBody>
          <a:bodyPr wrap="square">
            <a:spAutoFit/>
          </a:bodyPr>
          <a:lstStyle/>
          <a:p>
            <a:pPr algn="ctr" eaLnBrk="0" hangingPunct="0">
              <a:defRPr/>
            </a:pPr>
            <a:r>
              <a:rPr lang="en-US" b="1" dirty="0" smtClean="0">
                <a:solidFill>
                  <a:srgbClr val="C00000"/>
                </a:solidFill>
              </a:rPr>
              <a:t>Note: Different inventory location can be created here for easy tracking of inventory items</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3" name="Picture 2"/>
          <p:cNvPicPr>
            <a:picLocks noChangeAspect="1" noChangeArrowheads="1"/>
          </p:cNvPicPr>
          <p:nvPr/>
        </p:nvPicPr>
        <p:blipFill>
          <a:blip r:embed="rId4"/>
          <a:srcRect/>
          <a:stretch>
            <a:fillRect/>
          </a:stretch>
        </p:blipFill>
        <p:spPr bwMode="auto">
          <a:xfrm>
            <a:off x="152400" y="1447801"/>
            <a:ext cx="9677986"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Item List</a:t>
            </a:r>
            <a:endParaRPr lang="en-US" sz="2800" b="1" dirty="0"/>
          </a:p>
        </p:txBody>
      </p:sp>
      <p:sp>
        <p:nvSpPr>
          <p:cNvPr id="14" name="Rectangle 13"/>
          <p:cNvSpPr/>
          <p:nvPr/>
        </p:nvSpPr>
        <p:spPr>
          <a:xfrm>
            <a:off x="685800" y="5943601"/>
            <a:ext cx="8686800" cy="646331"/>
          </a:xfrm>
          <a:prstGeom prst="rect">
            <a:avLst/>
          </a:prstGeom>
        </p:spPr>
        <p:txBody>
          <a:bodyPr wrap="square">
            <a:spAutoFit/>
          </a:bodyPr>
          <a:lstStyle/>
          <a:p>
            <a:pPr algn="ctr" eaLnBrk="0" hangingPunct="0">
              <a:defRPr/>
            </a:pPr>
            <a:r>
              <a:rPr lang="en-US" b="1" dirty="0" smtClean="0">
                <a:solidFill>
                  <a:srgbClr val="C00000"/>
                </a:solidFill>
              </a:rPr>
              <a:t>Note: List of inventory items can be created using this interface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6" name="Picture 2"/>
          <p:cNvPicPr>
            <a:picLocks noChangeAspect="1" noChangeArrowheads="1"/>
          </p:cNvPicPr>
          <p:nvPr/>
        </p:nvPicPr>
        <p:blipFill>
          <a:blip r:embed="rId4"/>
          <a:srcRect/>
          <a:stretch>
            <a:fillRect/>
          </a:stretch>
        </p:blipFill>
        <p:spPr bwMode="auto">
          <a:xfrm>
            <a:off x="104013" y="1295400"/>
            <a:ext cx="9636887"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p:cNvPicPr>
            <a:picLocks noChangeAspect="1" noChangeArrowheads="1"/>
          </p:cNvPicPr>
          <p:nvPr/>
        </p:nvPicPr>
        <p:blipFill>
          <a:blip r:embed="rId5"/>
          <a:srcRect/>
          <a:stretch>
            <a:fillRect/>
          </a:stretch>
        </p:blipFill>
        <p:spPr bwMode="auto">
          <a:xfrm>
            <a:off x="1816100" y="1295400"/>
            <a:ext cx="7937500" cy="38862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Inventory Procurement</a:t>
            </a:r>
            <a:endParaRPr lang="en-US" sz="2800" b="1" dirty="0"/>
          </a:p>
        </p:txBody>
      </p:sp>
      <p:sp>
        <p:nvSpPr>
          <p:cNvPr id="14" name="Rectangle 13"/>
          <p:cNvSpPr/>
          <p:nvPr/>
        </p:nvSpPr>
        <p:spPr>
          <a:xfrm>
            <a:off x="685800" y="5943601"/>
            <a:ext cx="8686800" cy="646331"/>
          </a:xfrm>
          <a:prstGeom prst="rect">
            <a:avLst/>
          </a:prstGeom>
        </p:spPr>
        <p:txBody>
          <a:bodyPr wrap="square">
            <a:spAutoFit/>
          </a:bodyPr>
          <a:lstStyle/>
          <a:p>
            <a:pPr algn="ctr" eaLnBrk="0" hangingPunct="0">
              <a:defRPr/>
            </a:pPr>
            <a:r>
              <a:rPr lang="en-US" b="1" dirty="0" smtClean="0">
                <a:solidFill>
                  <a:srgbClr val="C00000"/>
                </a:solidFill>
              </a:rPr>
              <a:t>Note: Inventory item procurement details can be added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1" name="Picture 2"/>
          <p:cNvPicPr>
            <a:picLocks noChangeAspect="1" noChangeArrowheads="1"/>
          </p:cNvPicPr>
          <p:nvPr/>
        </p:nvPicPr>
        <p:blipFill>
          <a:blip r:embed="rId4"/>
          <a:srcRect/>
          <a:stretch>
            <a:fillRect/>
          </a:stretch>
        </p:blipFill>
        <p:spPr bwMode="auto">
          <a:xfrm>
            <a:off x="143512" y="914400"/>
            <a:ext cx="9606756" cy="4700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Issue Inventory Item</a:t>
            </a:r>
            <a:endParaRPr lang="en-US" sz="2800" b="1" dirty="0"/>
          </a:p>
        </p:txBody>
      </p:sp>
      <p:sp>
        <p:nvSpPr>
          <p:cNvPr id="14" name="Rectangle 13"/>
          <p:cNvSpPr/>
          <p:nvPr/>
        </p:nvSpPr>
        <p:spPr>
          <a:xfrm>
            <a:off x="685800" y="5943601"/>
            <a:ext cx="8686800" cy="923330"/>
          </a:xfrm>
          <a:prstGeom prst="rect">
            <a:avLst/>
          </a:prstGeom>
        </p:spPr>
        <p:txBody>
          <a:bodyPr wrap="square">
            <a:spAutoFit/>
          </a:bodyPr>
          <a:lstStyle/>
          <a:p>
            <a:pPr algn="ctr" eaLnBrk="0" hangingPunct="0">
              <a:defRPr/>
            </a:pPr>
            <a:r>
              <a:rPr lang="en-US" b="1" dirty="0" smtClean="0">
                <a:solidFill>
                  <a:srgbClr val="C00000"/>
                </a:solidFill>
              </a:rPr>
              <a:t>Note: Inventory item can be issued to different locations / specific person by using this interface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3" name="Picture 2"/>
          <p:cNvPicPr>
            <a:picLocks noChangeAspect="1" noChangeArrowheads="1"/>
          </p:cNvPicPr>
          <p:nvPr/>
        </p:nvPicPr>
        <p:blipFill>
          <a:blip r:embed="rId4"/>
          <a:srcRect/>
          <a:stretch>
            <a:fillRect/>
          </a:stretch>
        </p:blipFill>
        <p:spPr bwMode="auto">
          <a:xfrm>
            <a:off x="152400" y="1295400"/>
            <a:ext cx="96012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extLst>
          </a:blip>
          <a:stretch>
            <a:fillRect/>
          </a:stretch>
        </p:blipFill>
        <p:spPr>
          <a:xfrm>
            <a:off x="247650" y="2209800"/>
            <a:ext cx="9493250" cy="914400"/>
          </a:xfrm>
          <a:prstGeom prst="rect">
            <a:avLst/>
          </a:prstGeom>
          <a:ln>
            <a:noFill/>
          </a:ln>
          <a:effectLst>
            <a:softEdge rad="112500"/>
          </a:effectLst>
        </p:spPr>
      </p:pic>
      <p:sp>
        <p:nvSpPr>
          <p:cNvPr id="6" name="Title 5"/>
          <p:cNvSpPr>
            <a:spLocks noGrp="1"/>
          </p:cNvSpPr>
          <p:nvPr>
            <p:ph type="title"/>
          </p:nvPr>
        </p:nvSpPr>
        <p:spPr>
          <a:xfrm>
            <a:off x="577850" y="2209800"/>
            <a:ext cx="8915400" cy="762000"/>
          </a:xfrm>
        </p:spPr>
        <p:txBody>
          <a:bodyPr/>
          <a:lstStyle/>
          <a:p>
            <a:r>
              <a:rPr lang="en-US" sz="4800" b="1" dirty="0" smtClean="0"/>
              <a:t>Inventory Reports</a:t>
            </a:r>
            <a:endParaRPr lang="en-IN" sz="4800" b="1"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Inventory Item Procurement Report</a:t>
            </a:r>
            <a:endParaRPr lang="en-US" sz="2800" b="1" dirty="0"/>
          </a:p>
        </p:txBody>
      </p:sp>
      <p:sp>
        <p:nvSpPr>
          <p:cNvPr id="14" name="Rectangle 13"/>
          <p:cNvSpPr/>
          <p:nvPr/>
        </p:nvSpPr>
        <p:spPr>
          <a:xfrm>
            <a:off x="685800" y="5943601"/>
            <a:ext cx="8686800" cy="646331"/>
          </a:xfrm>
          <a:prstGeom prst="rect">
            <a:avLst/>
          </a:prstGeom>
        </p:spPr>
        <p:txBody>
          <a:bodyPr wrap="square">
            <a:spAutoFit/>
          </a:bodyPr>
          <a:lstStyle/>
          <a:p>
            <a:pPr algn="ctr" eaLnBrk="0" hangingPunct="0">
              <a:defRPr/>
            </a:pPr>
            <a:r>
              <a:rPr lang="en-US" b="1" dirty="0" smtClean="0">
                <a:solidFill>
                  <a:srgbClr val="C00000"/>
                </a:solidFill>
              </a:rPr>
              <a:t>Note: Report  on inventory item procurement between 2 dates</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5" name="Picture 3"/>
          <p:cNvPicPr>
            <a:picLocks noChangeAspect="1" noChangeArrowheads="1"/>
          </p:cNvPicPr>
          <p:nvPr/>
        </p:nvPicPr>
        <p:blipFill>
          <a:blip r:embed="rId4"/>
          <a:srcRect/>
          <a:stretch>
            <a:fillRect/>
          </a:stretch>
        </p:blipFill>
        <p:spPr bwMode="auto">
          <a:xfrm>
            <a:off x="247650" y="1752601"/>
            <a:ext cx="9575800" cy="3586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2000" b="1" dirty="0" smtClean="0">
                <a:solidFill>
                  <a:srgbClr val="C00000"/>
                </a:solidFill>
                <a:latin typeface="+mj-lt"/>
              </a:rPr>
              <a:t>Note: Define Student Category</a:t>
            </a: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Student Category</a:t>
            </a:r>
            <a:endParaRPr lang="en-US" sz="2800" b="1" dirty="0"/>
          </a:p>
        </p:txBody>
      </p:sp>
      <p:pic>
        <p:nvPicPr>
          <p:cNvPr id="11" name="Picture 2"/>
          <p:cNvPicPr>
            <a:picLocks noChangeAspect="1" noChangeArrowheads="1"/>
          </p:cNvPicPr>
          <p:nvPr/>
        </p:nvPicPr>
        <p:blipFill>
          <a:blip r:embed="rId3"/>
          <a:srcRect/>
          <a:stretch>
            <a:fillRect/>
          </a:stretch>
        </p:blipFill>
        <p:spPr bwMode="auto">
          <a:xfrm>
            <a:off x="153738" y="1219200"/>
            <a:ext cx="948147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Issue Details Report</a:t>
            </a:r>
            <a:endParaRPr lang="en-US" sz="2800" b="1" dirty="0"/>
          </a:p>
        </p:txBody>
      </p:sp>
      <p:sp>
        <p:nvSpPr>
          <p:cNvPr id="14" name="Rectangle 13"/>
          <p:cNvSpPr/>
          <p:nvPr/>
        </p:nvSpPr>
        <p:spPr>
          <a:xfrm>
            <a:off x="685800" y="5943601"/>
            <a:ext cx="8686800" cy="646331"/>
          </a:xfrm>
          <a:prstGeom prst="rect">
            <a:avLst/>
          </a:prstGeom>
        </p:spPr>
        <p:txBody>
          <a:bodyPr wrap="square">
            <a:spAutoFit/>
          </a:bodyPr>
          <a:lstStyle/>
          <a:p>
            <a:pPr algn="ctr" eaLnBrk="0" hangingPunct="0">
              <a:defRPr/>
            </a:pPr>
            <a:r>
              <a:rPr lang="en-US" b="1" dirty="0" smtClean="0">
                <a:solidFill>
                  <a:srgbClr val="C00000"/>
                </a:solidFill>
              </a:rPr>
              <a:t>Note: Issue history can be checked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1" name="Picture 2"/>
          <p:cNvPicPr>
            <a:picLocks noChangeAspect="1" noChangeArrowheads="1"/>
          </p:cNvPicPr>
          <p:nvPr/>
        </p:nvPicPr>
        <p:blipFill>
          <a:blip r:embed="rId4"/>
          <a:srcRect/>
          <a:stretch>
            <a:fillRect/>
          </a:stretch>
        </p:blipFill>
        <p:spPr bwMode="auto">
          <a:xfrm>
            <a:off x="116205" y="1524001"/>
            <a:ext cx="9707245" cy="380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Location wise Stock Report</a:t>
            </a:r>
            <a:endParaRPr lang="en-US" sz="2800" b="1" dirty="0"/>
          </a:p>
        </p:txBody>
      </p:sp>
      <p:sp>
        <p:nvSpPr>
          <p:cNvPr id="14" name="Rectangle 13"/>
          <p:cNvSpPr/>
          <p:nvPr/>
        </p:nvSpPr>
        <p:spPr>
          <a:xfrm>
            <a:off x="533400" y="5943601"/>
            <a:ext cx="8839200" cy="646331"/>
          </a:xfrm>
          <a:prstGeom prst="rect">
            <a:avLst/>
          </a:prstGeom>
        </p:spPr>
        <p:txBody>
          <a:bodyPr wrap="square">
            <a:spAutoFit/>
          </a:bodyPr>
          <a:lstStyle/>
          <a:p>
            <a:pPr algn="ctr" eaLnBrk="0" hangingPunct="0">
              <a:defRPr/>
            </a:pPr>
            <a:r>
              <a:rPr lang="en-US" b="1" dirty="0" smtClean="0">
                <a:solidFill>
                  <a:srgbClr val="C00000"/>
                </a:solidFill>
              </a:rPr>
              <a:t>Note: Location was inventory item stock report can be checked using this page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3" name="Picture 2"/>
          <p:cNvPicPr>
            <a:picLocks noChangeAspect="1" noChangeArrowheads="1"/>
          </p:cNvPicPr>
          <p:nvPr/>
        </p:nvPicPr>
        <p:blipFill>
          <a:blip r:embed="rId4"/>
          <a:srcRect/>
          <a:stretch>
            <a:fillRect/>
          </a:stretch>
        </p:blipFill>
        <p:spPr bwMode="auto">
          <a:xfrm>
            <a:off x="182193" y="1295400"/>
            <a:ext cx="9558707"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extLst>
          </a:blip>
          <a:stretch>
            <a:fillRect/>
          </a:stretch>
        </p:blipFill>
        <p:spPr>
          <a:xfrm>
            <a:off x="412750" y="1524000"/>
            <a:ext cx="9163050" cy="1828800"/>
          </a:xfrm>
          <a:prstGeom prst="rect">
            <a:avLst/>
          </a:prstGeom>
          <a:ln>
            <a:noFill/>
          </a:ln>
          <a:effectLst>
            <a:softEdge rad="112500"/>
          </a:effectLst>
        </p:spPr>
      </p:pic>
      <p:sp>
        <p:nvSpPr>
          <p:cNvPr id="2051" name="Title 1"/>
          <p:cNvSpPr>
            <a:spLocks noGrp="1"/>
          </p:cNvSpPr>
          <p:nvPr>
            <p:ph type="ctrTitle"/>
          </p:nvPr>
        </p:nvSpPr>
        <p:spPr>
          <a:xfrm>
            <a:off x="577850" y="1828800"/>
            <a:ext cx="8997950" cy="1143000"/>
          </a:xfrm>
        </p:spPr>
        <p:txBody>
          <a:bodyPr/>
          <a:lstStyle/>
          <a:p>
            <a:pPr eaLnBrk="1" hangingPunct="1"/>
            <a:r>
              <a:rPr lang="en-US" sz="4800" b="1" dirty="0" smtClean="0"/>
              <a:t>LAIBRARY MODULE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Library Home Page</a:t>
            </a:r>
            <a:endParaRPr lang="en-US" sz="2800" b="1" dirty="0"/>
          </a:p>
        </p:txBody>
      </p:sp>
      <p:sp>
        <p:nvSpPr>
          <p:cNvPr id="14" name="Rectangle 13"/>
          <p:cNvSpPr/>
          <p:nvPr/>
        </p:nvSpPr>
        <p:spPr>
          <a:xfrm>
            <a:off x="533400" y="5943601"/>
            <a:ext cx="8839200" cy="646331"/>
          </a:xfrm>
          <a:prstGeom prst="rect">
            <a:avLst/>
          </a:prstGeom>
        </p:spPr>
        <p:txBody>
          <a:bodyPr wrap="square">
            <a:spAutoFit/>
          </a:bodyPr>
          <a:lstStyle/>
          <a:p>
            <a:pPr algn="ctr" eaLnBrk="0" hangingPunct="0">
              <a:defRPr/>
            </a:pPr>
            <a:r>
              <a:rPr lang="en-US" b="1" dirty="0" smtClean="0">
                <a:solidFill>
                  <a:srgbClr val="C00000"/>
                </a:solidFill>
              </a:rPr>
              <a:t>Note: Welcome Page with side access Menu to access different pages</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1" name="Picture 2"/>
          <p:cNvPicPr>
            <a:picLocks noChangeAspect="1" noChangeArrowheads="1"/>
          </p:cNvPicPr>
          <p:nvPr/>
        </p:nvPicPr>
        <p:blipFill>
          <a:blip r:embed="rId4"/>
          <a:srcRect/>
          <a:stretch>
            <a:fillRect/>
          </a:stretch>
        </p:blipFill>
        <p:spPr bwMode="auto">
          <a:xfrm>
            <a:off x="165100" y="990600"/>
            <a:ext cx="9575800" cy="3981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Library Item Category</a:t>
            </a:r>
            <a:endParaRPr lang="en-US" sz="2800" b="1" dirty="0"/>
          </a:p>
        </p:txBody>
      </p:sp>
      <p:sp>
        <p:nvSpPr>
          <p:cNvPr id="14" name="Rectangle 13"/>
          <p:cNvSpPr/>
          <p:nvPr/>
        </p:nvSpPr>
        <p:spPr>
          <a:xfrm>
            <a:off x="533400" y="5943601"/>
            <a:ext cx="8839200" cy="646331"/>
          </a:xfrm>
          <a:prstGeom prst="rect">
            <a:avLst/>
          </a:prstGeom>
        </p:spPr>
        <p:txBody>
          <a:bodyPr wrap="square">
            <a:spAutoFit/>
          </a:bodyPr>
          <a:lstStyle/>
          <a:p>
            <a:pPr algn="ctr" eaLnBrk="0" hangingPunct="0">
              <a:defRPr/>
            </a:pPr>
            <a:r>
              <a:rPr lang="en-US" b="1" dirty="0" smtClean="0">
                <a:solidFill>
                  <a:srgbClr val="C00000"/>
                </a:solidFill>
              </a:rPr>
              <a:t>Note: Different category for library item can be created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3" name="Picture 2"/>
          <p:cNvPicPr>
            <a:picLocks noChangeAspect="1" noChangeArrowheads="1"/>
          </p:cNvPicPr>
          <p:nvPr/>
        </p:nvPicPr>
        <p:blipFill>
          <a:blip r:embed="rId4"/>
          <a:srcRect/>
          <a:stretch>
            <a:fillRect/>
          </a:stretch>
        </p:blipFill>
        <p:spPr bwMode="auto">
          <a:xfrm>
            <a:off x="82550" y="1562100"/>
            <a:ext cx="9740900" cy="339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err="1" smtClean="0"/>
              <a:t>Defien</a:t>
            </a:r>
            <a:r>
              <a:rPr lang="en-US" sz="2800" b="1" dirty="0" smtClean="0"/>
              <a:t> Library Book Subject</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165101" y="1327812"/>
            <a:ext cx="9548271" cy="3929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Publisher Name</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165101" y="1327812"/>
            <a:ext cx="9548271" cy="39299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Rectangle 12"/>
          <p:cNvSpPr/>
          <p:nvPr/>
        </p:nvSpPr>
        <p:spPr>
          <a:xfrm rot="10800000" flipV="1">
            <a:off x="2057400" y="6052093"/>
            <a:ext cx="5895902" cy="369332"/>
          </a:xfrm>
          <a:prstGeom prst="rect">
            <a:avLst/>
          </a:prstGeom>
        </p:spPr>
        <p:txBody>
          <a:bodyPr wrap="square">
            <a:spAutoFit/>
          </a:bodyPr>
          <a:lstStyle/>
          <a:p>
            <a:pPr lvl="0" algn="ctr" eaLnBrk="0" hangingPunct="0">
              <a:defRPr/>
            </a:pPr>
            <a:r>
              <a:rPr lang="en-US" b="1" dirty="0" smtClean="0">
                <a:solidFill>
                  <a:srgbClr val="C00000"/>
                </a:solidFill>
              </a:rPr>
              <a:t>Note: Different Publisher name can be defined here</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Add Library Items List</a:t>
            </a:r>
            <a:endParaRPr lang="en-US" sz="2800" b="1" dirty="0"/>
          </a:p>
        </p:txBody>
      </p:sp>
      <p:sp>
        <p:nvSpPr>
          <p:cNvPr id="13" name="Rectangle 12"/>
          <p:cNvSpPr/>
          <p:nvPr/>
        </p:nvSpPr>
        <p:spPr>
          <a:xfrm rot="10800000" flipV="1">
            <a:off x="1600200" y="6062631"/>
            <a:ext cx="6353102" cy="646331"/>
          </a:xfrm>
          <a:prstGeom prst="rect">
            <a:avLst/>
          </a:prstGeom>
        </p:spPr>
        <p:txBody>
          <a:bodyPr wrap="square">
            <a:spAutoFit/>
          </a:bodyPr>
          <a:lstStyle/>
          <a:p>
            <a:pPr algn="ctr" eaLnBrk="0" hangingPunct="0">
              <a:defRPr/>
            </a:pPr>
            <a:r>
              <a:rPr lang="en-US" b="1" dirty="0" smtClean="0">
                <a:solidFill>
                  <a:srgbClr val="C00000"/>
                </a:solidFill>
              </a:rPr>
              <a:t>Note: Library book/ other item list can be created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4" name="Picture 2"/>
          <p:cNvPicPr>
            <a:picLocks noChangeAspect="1" noChangeArrowheads="1"/>
          </p:cNvPicPr>
          <p:nvPr/>
        </p:nvPicPr>
        <p:blipFill>
          <a:blip r:embed="rId4"/>
          <a:srcRect/>
          <a:stretch>
            <a:fillRect/>
          </a:stretch>
        </p:blipFill>
        <p:spPr bwMode="auto">
          <a:xfrm>
            <a:off x="165102" y="1447802"/>
            <a:ext cx="9575799" cy="4038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Library Members</a:t>
            </a:r>
            <a:endParaRPr lang="en-US" sz="2800" b="1" dirty="0"/>
          </a:p>
        </p:txBody>
      </p:sp>
      <p:sp>
        <p:nvSpPr>
          <p:cNvPr id="13" name="Rectangle 12"/>
          <p:cNvSpPr/>
          <p:nvPr/>
        </p:nvSpPr>
        <p:spPr>
          <a:xfrm rot="10800000" flipV="1">
            <a:off x="381000" y="6034329"/>
            <a:ext cx="9296400" cy="646331"/>
          </a:xfrm>
          <a:prstGeom prst="rect">
            <a:avLst/>
          </a:prstGeom>
        </p:spPr>
        <p:txBody>
          <a:bodyPr wrap="square">
            <a:spAutoFit/>
          </a:bodyPr>
          <a:lstStyle/>
          <a:p>
            <a:pPr algn="ctr" eaLnBrk="0" hangingPunct="0">
              <a:defRPr/>
            </a:pPr>
            <a:r>
              <a:rPr lang="en-US" b="1" dirty="0" smtClean="0">
                <a:solidFill>
                  <a:srgbClr val="C00000"/>
                </a:solidFill>
              </a:rPr>
              <a:t>Note: Library members list from existing student / staff can be imported</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1" name="Picture 2"/>
          <p:cNvPicPr>
            <a:picLocks noChangeAspect="1" noChangeArrowheads="1"/>
          </p:cNvPicPr>
          <p:nvPr/>
        </p:nvPicPr>
        <p:blipFill>
          <a:blip r:embed="rId4"/>
          <a:srcRect/>
          <a:stretch>
            <a:fillRect/>
          </a:stretch>
        </p:blipFill>
        <p:spPr bwMode="auto">
          <a:xfrm>
            <a:off x="330200" y="914400"/>
            <a:ext cx="9163050" cy="4572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Purchase/Inception</a:t>
            </a:r>
            <a:endParaRPr lang="en-US" sz="2800" b="1" dirty="0"/>
          </a:p>
        </p:txBody>
      </p:sp>
      <p:sp>
        <p:nvSpPr>
          <p:cNvPr id="13" name="Rectangle 12"/>
          <p:cNvSpPr/>
          <p:nvPr/>
        </p:nvSpPr>
        <p:spPr>
          <a:xfrm rot="10800000" flipV="1">
            <a:off x="381000" y="6034328"/>
            <a:ext cx="9296400" cy="646331"/>
          </a:xfrm>
          <a:prstGeom prst="rect">
            <a:avLst/>
          </a:prstGeom>
        </p:spPr>
        <p:txBody>
          <a:bodyPr wrap="square">
            <a:spAutoFit/>
          </a:bodyPr>
          <a:lstStyle/>
          <a:p>
            <a:pPr algn="ctr" eaLnBrk="0" hangingPunct="0">
              <a:defRPr/>
            </a:pPr>
            <a:r>
              <a:rPr lang="en-US" b="1" dirty="0" smtClean="0">
                <a:solidFill>
                  <a:srgbClr val="C00000"/>
                </a:solidFill>
              </a:rPr>
              <a:t>Note: After purchase the library stock can be inserted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7" name="Picture 2"/>
          <p:cNvPicPr>
            <a:picLocks noGrp="1" noChangeAspect="1" noChangeArrowheads="1"/>
          </p:cNvPicPr>
          <p:nvPr>
            <p:ph idx="1"/>
          </p:nvPr>
        </p:nvPicPr>
        <p:blipFill>
          <a:blip r:embed="rId4"/>
          <a:srcRect/>
          <a:stretch>
            <a:fillRect/>
          </a:stretch>
        </p:blipFill>
        <p:spPr bwMode="auto">
          <a:xfrm>
            <a:off x="304800" y="1066800"/>
            <a:ext cx="9372600" cy="4534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2"/>
          <p:cNvPicPr>
            <a:picLocks noChangeAspect="1" noChangeArrowheads="1"/>
          </p:cNvPicPr>
          <p:nvPr/>
        </p:nvPicPr>
        <p:blipFill>
          <a:blip r:embed="rId5"/>
          <a:srcRect/>
          <a:stretch>
            <a:fillRect/>
          </a:stretch>
        </p:blipFill>
        <p:spPr bwMode="auto">
          <a:xfrm>
            <a:off x="2057400" y="1066800"/>
            <a:ext cx="7683501"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2000" b="1" dirty="0" smtClean="0">
                <a:solidFill>
                  <a:srgbClr val="C00000"/>
                </a:solidFill>
                <a:latin typeface="+mj-lt"/>
              </a:rPr>
              <a:t>Note: Define Student Religion</a:t>
            </a: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Student Religion</a:t>
            </a:r>
            <a:endParaRPr lang="en-US" sz="2800" b="1" dirty="0"/>
          </a:p>
        </p:txBody>
      </p:sp>
      <p:pic>
        <p:nvPicPr>
          <p:cNvPr id="7" name="Picture 2"/>
          <p:cNvPicPr>
            <a:picLocks noChangeAspect="1" noChangeArrowheads="1"/>
          </p:cNvPicPr>
          <p:nvPr/>
        </p:nvPicPr>
        <p:blipFill>
          <a:blip r:embed="rId3"/>
          <a:srcRect/>
          <a:stretch>
            <a:fillRect/>
          </a:stretch>
        </p:blipFill>
        <p:spPr bwMode="auto">
          <a:xfrm>
            <a:off x="165101" y="1066800"/>
            <a:ext cx="95758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Purchase/Inception List</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r>
              <a:rPr lang="en-US" b="1" dirty="0" smtClean="0">
                <a:solidFill>
                  <a:srgbClr val="C00000"/>
                </a:solidFill>
              </a:rPr>
              <a:t>Note: Purchase history can be viewed on this page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4" name="Picture 2"/>
          <p:cNvPicPr>
            <a:picLocks noChangeAspect="1" noChangeArrowheads="1"/>
          </p:cNvPicPr>
          <p:nvPr/>
        </p:nvPicPr>
        <p:blipFill>
          <a:blip r:embed="rId4"/>
          <a:srcRect/>
          <a:stretch>
            <a:fillRect/>
          </a:stretch>
        </p:blipFill>
        <p:spPr bwMode="auto">
          <a:xfrm>
            <a:off x="174902" y="1100140"/>
            <a:ext cx="9648548" cy="4005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 Issue Library Items</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endParaRPr lang="en-IN" b="1" dirty="0" smtClean="0">
              <a:solidFill>
                <a:srgbClr val="C00000"/>
              </a:solidFill>
            </a:endParaRPr>
          </a:p>
          <a:p>
            <a:pPr lvl="0" algn="ctr" eaLnBrk="0" hangingPunct="0">
              <a:defRPr/>
            </a:pPr>
            <a:endParaRPr lang="en-IN" b="1" dirty="0">
              <a:solidFill>
                <a:srgbClr val="C00000"/>
              </a:solidFill>
            </a:endParaRPr>
          </a:p>
        </p:txBody>
      </p:sp>
      <p:pic>
        <p:nvPicPr>
          <p:cNvPr id="15" name="Picture 2"/>
          <p:cNvPicPr>
            <a:picLocks noChangeAspect="1" noChangeArrowheads="1"/>
          </p:cNvPicPr>
          <p:nvPr/>
        </p:nvPicPr>
        <p:blipFill>
          <a:blip r:embed="rId4"/>
          <a:srcRect/>
          <a:stretch>
            <a:fillRect/>
          </a:stretch>
        </p:blipFill>
        <p:spPr bwMode="auto">
          <a:xfrm>
            <a:off x="165100" y="1066800"/>
            <a:ext cx="95758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2"/>
          <p:cNvPicPr>
            <a:picLocks noChangeAspect="1" noChangeArrowheads="1"/>
          </p:cNvPicPr>
          <p:nvPr/>
        </p:nvPicPr>
        <p:blipFill>
          <a:blip r:embed="rId5"/>
          <a:srcRect/>
          <a:stretch>
            <a:fillRect/>
          </a:stretch>
        </p:blipFill>
        <p:spPr bwMode="auto">
          <a:xfrm>
            <a:off x="2063750" y="1066800"/>
            <a:ext cx="751205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Books Issue History</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endParaRPr lang="en-IN" b="1" dirty="0" smtClean="0">
              <a:solidFill>
                <a:srgbClr val="C00000"/>
              </a:solidFill>
            </a:endParaRPr>
          </a:p>
          <a:p>
            <a:pPr lvl="0" algn="ctr" eaLnBrk="0" hangingPunct="0">
              <a:defRPr/>
            </a:pPr>
            <a:endParaRPr lang="en-IN" b="1" dirty="0">
              <a:solidFill>
                <a:srgbClr val="C00000"/>
              </a:solidFill>
            </a:endParaRPr>
          </a:p>
        </p:txBody>
      </p:sp>
      <p:pic>
        <p:nvPicPr>
          <p:cNvPr id="14" name="Picture 2"/>
          <p:cNvPicPr>
            <a:picLocks noGrp="1" noChangeAspect="1" noChangeArrowheads="1"/>
          </p:cNvPicPr>
          <p:nvPr>
            <p:ph idx="1"/>
          </p:nvPr>
        </p:nvPicPr>
        <p:blipFill>
          <a:blip r:embed="rId4"/>
          <a:srcRect/>
          <a:stretch>
            <a:fillRect/>
          </a:stretch>
        </p:blipFill>
        <p:spPr bwMode="auto">
          <a:xfrm>
            <a:off x="304800" y="1371600"/>
            <a:ext cx="9448800" cy="4114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Receive Book</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endParaRPr lang="en-IN" b="1" dirty="0" smtClean="0">
              <a:solidFill>
                <a:srgbClr val="C00000"/>
              </a:solidFill>
            </a:endParaRPr>
          </a:p>
          <a:p>
            <a:pPr lvl="0" algn="ctr" eaLnBrk="0" hangingPunct="0">
              <a:defRPr/>
            </a:pPr>
            <a:endParaRPr lang="en-IN" b="1" dirty="0">
              <a:solidFill>
                <a:srgbClr val="C00000"/>
              </a:solidFill>
            </a:endParaRPr>
          </a:p>
        </p:txBody>
      </p:sp>
      <p:pic>
        <p:nvPicPr>
          <p:cNvPr id="15" name="Picture 2"/>
          <p:cNvPicPr>
            <a:picLocks noChangeAspect="1" noChangeArrowheads="1"/>
          </p:cNvPicPr>
          <p:nvPr/>
        </p:nvPicPr>
        <p:blipFill>
          <a:blip r:embed="rId4"/>
          <a:srcRect/>
          <a:stretch>
            <a:fillRect/>
          </a:stretch>
        </p:blipFill>
        <p:spPr bwMode="auto">
          <a:xfrm>
            <a:off x="82550" y="1371600"/>
            <a:ext cx="965835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4"/>
          <p:cNvPicPr>
            <a:picLocks noChangeAspect="1" noChangeArrowheads="1"/>
          </p:cNvPicPr>
          <p:nvPr/>
        </p:nvPicPr>
        <p:blipFill>
          <a:blip r:embed="rId5"/>
          <a:srcRect/>
          <a:stretch>
            <a:fillRect/>
          </a:stretch>
        </p:blipFill>
        <p:spPr bwMode="auto">
          <a:xfrm>
            <a:off x="2724150" y="1371600"/>
            <a:ext cx="6851650" cy="3757370"/>
          </a:xfrm>
          <a:prstGeom prst="rect">
            <a:avLst/>
          </a:prstGeom>
          <a:noFill/>
          <a:ln w="9525">
            <a:noFill/>
            <a:miter lim="800000"/>
            <a:headEnd/>
            <a:tailEnd/>
          </a:ln>
          <a:effectLst/>
        </p:spPr>
      </p:pic>
      <p:sp>
        <p:nvSpPr>
          <p:cNvPr id="17" name="Rectangle 16"/>
          <p:cNvSpPr/>
          <p:nvPr/>
        </p:nvSpPr>
        <p:spPr>
          <a:xfrm rot="10800000" flipV="1">
            <a:off x="533400" y="6106254"/>
            <a:ext cx="8991600" cy="369332"/>
          </a:xfrm>
          <a:prstGeom prst="rect">
            <a:avLst/>
          </a:prstGeom>
        </p:spPr>
        <p:txBody>
          <a:bodyPr wrap="square">
            <a:spAutoFit/>
          </a:bodyPr>
          <a:lstStyle/>
          <a:p>
            <a:pPr lvl="0" algn="ctr" eaLnBrk="0" hangingPunct="0">
              <a:defRPr/>
            </a:pPr>
            <a:r>
              <a:rPr lang="en-US" b="1" dirty="0" smtClean="0">
                <a:solidFill>
                  <a:srgbClr val="C00000"/>
                </a:solidFill>
              </a:rPr>
              <a:t>Note: This interface will enable to receive library items issued to students/staff</a:t>
            </a:r>
            <a:endParaRPr lang="en-IN" b="1" dirty="0">
              <a:solidFill>
                <a:srgbClr val="C000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Library Stock Position</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endParaRPr lang="en-IN" b="1" dirty="0" smtClean="0">
              <a:solidFill>
                <a:srgbClr val="C00000"/>
              </a:solidFill>
            </a:endParaRPr>
          </a:p>
          <a:p>
            <a:pPr lvl="0" algn="ctr" eaLnBrk="0" hangingPunct="0">
              <a:defRPr/>
            </a:pPr>
            <a:endParaRPr lang="en-IN" b="1" dirty="0">
              <a:solidFill>
                <a:srgbClr val="C00000"/>
              </a:solidFill>
            </a:endParaRPr>
          </a:p>
        </p:txBody>
      </p:sp>
      <p:sp>
        <p:nvSpPr>
          <p:cNvPr id="17" name="Rectangle 16"/>
          <p:cNvSpPr/>
          <p:nvPr/>
        </p:nvSpPr>
        <p:spPr>
          <a:xfrm rot="10800000" flipV="1">
            <a:off x="533400" y="5967754"/>
            <a:ext cx="8991600" cy="646331"/>
          </a:xfrm>
          <a:prstGeom prst="rect">
            <a:avLst/>
          </a:prstGeom>
        </p:spPr>
        <p:txBody>
          <a:bodyPr wrap="square">
            <a:spAutoFit/>
          </a:bodyPr>
          <a:lstStyle/>
          <a:p>
            <a:pPr algn="ctr" eaLnBrk="0" hangingPunct="0">
              <a:defRPr/>
            </a:pPr>
            <a:r>
              <a:rPr lang="en-US" b="1" dirty="0" smtClean="0">
                <a:solidFill>
                  <a:srgbClr val="C00000"/>
                </a:solidFill>
              </a:rPr>
              <a:t>Note: Welcome Page with side access Menu to access different pages</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19" name="Picture 2"/>
          <p:cNvPicPr>
            <a:picLocks noGrp="1" noChangeAspect="1" noChangeArrowheads="1"/>
          </p:cNvPicPr>
          <p:nvPr>
            <p:ph idx="1"/>
          </p:nvPr>
        </p:nvPicPr>
        <p:blipFill>
          <a:blip r:embed="rId4"/>
          <a:srcRect/>
          <a:stretch>
            <a:fillRect/>
          </a:stretch>
        </p:blipFill>
        <p:spPr bwMode="auto">
          <a:xfrm>
            <a:off x="304800" y="1295401"/>
            <a:ext cx="9448800"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Issue Reports</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endParaRPr lang="en-IN" b="1" dirty="0" smtClean="0">
              <a:solidFill>
                <a:srgbClr val="C00000"/>
              </a:solidFill>
            </a:endParaRPr>
          </a:p>
          <a:p>
            <a:pPr lvl="0" algn="ctr" eaLnBrk="0" hangingPunct="0">
              <a:defRPr/>
            </a:pPr>
            <a:endParaRPr lang="en-IN" b="1" dirty="0">
              <a:solidFill>
                <a:srgbClr val="C00000"/>
              </a:solidFill>
            </a:endParaRPr>
          </a:p>
        </p:txBody>
      </p:sp>
      <p:pic>
        <p:nvPicPr>
          <p:cNvPr id="14" name="Picture 2"/>
          <p:cNvPicPr>
            <a:picLocks noChangeAspect="1" noChangeArrowheads="1"/>
          </p:cNvPicPr>
          <p:nvPr/>
        </p:nvPicPr>
        <p:blipFill>
          <a:blip r:embed="rId4"/>
          <a:srcRect/>
          <a:stretch>
            <a:fillRect/>
          </a:stretch>
        </p:blipFill>
        <p:spPr bwMode="auto">
          <a:xfrm>
            <a:off x="44053" y="1333500"/>
            <a:ext cx="9861947" cy="3771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228600" y="5666935"/>
            <a:ext cx="9677400" cy="1191065"/>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Return Reports</a:t>
            </a:r>
            <a:endParaRPr lang="en-US" sz="2800" b="1" dirty="0"/>
          </a:p>
        </p:txBody>
      </p:sp>
      <p:sp>
        <p:nvSpPr>
          <p:cNvPr id="13" name="Rectangle 12"/>
          <p:cNvSpPr/>
          <p:nvPr/>
        </p:nvSpPr>
        <p:spPr>
          <a:xfrm rot="10800000" flipV="1">
            <a:off x="381000" y="6034327"/>
            <a:ext cx="9296400" cy="646331"/>
          </a:xfrm>
          <a:prstGeom prst="rect">
            <a:avLst/>
          </a:prstGeom>
        </p:spPr>
        <p:txBody>
          <a:bodyPr wrap="square">
            <a:spAutoFit/>
          </a:bodyPr>
          <a:lstStyle/>
          <a:p>
            <a:pPr algn="ctr" eaLnBrk="0" hangingPunct="0">
              <a:defRPr/>
            </a:pPr>
            <a:endParaRPr lang="en-IN" b="1" dirty="0" smtClean="0">
              <a:solidFill>
                <a:srgbClr val="C00000"/>
              </a:solidFill>
            </a:endParaRPr>
          </a:p>
          <a:p>
            <a:pPr lvl="0" algn="ctr" eaLnBrk="0" hangingPunct="0">
              <a:defRPr/>
            </a:pPr>
            <a:endParaRPr lang="en-IN" b="1" dirty="0">
              <a:solidFill>
                <a:srgbClr val="C00000"/>
              </a:solidFill>
            </a:endParaRPr>
          </a:p>
        </p:txBody>
      </p:sp>
      <p:pic>
        <p:nvPicPr>
          <p:cNvPr id="15" name="Picture 2"/>
          <p:cNvPicPr>
            <a:picLocks noChangeAspect="1" noChangeArrowheads="1"/>
          </p:cNvPicPr>
          <p:nvPr/>
        </p:nvPicPr>
        <p:blipFill>
          <a:blip r:embed="rId4"/>
          <a:srcRect/>
          <a:stretch>
            <a:fillRect/>
          </a:stretch>
        </p:blipFill>
        <p:spPr bwMode="auto">
          <a:xfrm>
            <a:off x="247650" y="1371601"/>
            <a:ext cx="9410700" cy="4038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6100" y="2350532"/>
            <a:ext cx="5035550" cy="369332"/>
          </a:xfrm>
          <a:prstGeom prst="rect">
            <a:avLst/>
          </a:prstGeom>
          <a:noFill/>
        </p:spPr>
        <p:txBody>
          <a:bodyPr wrap="square" rtlCol="0">
            <a:spAutoFit/>
          </a:bodyPr>
          <a:lstStyle/>
          <a:p>
            <a:endParaRPr lang="en-IN" dirty="0"/>
          </a:p>
        </p:txBody>
      </p:sp>
      <p:pic>
        <p:nvPicPr>
          <p:cNvPr id="8" name="Picture 7"/>
          <p:cNvPicPr>
            <a:picLocks noChangeAspect="1"/>
          </p:cNvPicPr>
          <p:nvPr/>
        </p:nvPicPr>
        <p:blipFill>
          <a:blip r:embed="rId2" cstate="print">
            <a:extLst>
              <a:ext uri="{28A0092B-C50C-407E-A947-70E740481C1C}"/>
            </a:extLst>
          </a:blip>
          <a:stretch>
            <a:fillRect/>
          </a:stretch>
        </p:blipFill>
        <p:spPr>
          <a:xfrm>
            <a:off x="0" y="2514600"/>
            <a:ext cx="9906000" cy="1272209"/>
          </a:xfrm>
          <a:prstGeom prst="rect">
            <a:avLst/>
          </a:prstGeom>
          <a:ln>
            <a:noFill/>
          </a:ln>
          <a:effectLst>
            <a:softEdge rad="112500"/>
          </a:effectLst>
        </p:spPr>
      </p:pic>
      <p:sp>
        <p:nvSpPr>
          <p:cNvPr id="11" name="TextBox 10"/>
          <p:cNvSpPr txBox="1"/>
          <p:nvPr/>
        </p:nvSpPr>
        <p:spPr>
          <a:xfrm>
            <a:off x="742950" y="2590801"/>
            <a:ext cx="8832850" cy="830997"/>
          </a:xfrm>
          <a:prstGeom prst="rect">
            <a:avLst/>
          </a:prstGeom>
          <a:noFill/>
        </p:spPr>
        <p:txBody>
          <a:bodyPr wrap="square" rtlCol="0">
            <a:spAutoFit/>
          </a:bodyPr>
          <a:lstStyle/>
          <a:p>
            <a:r>
              <a:rPr lang="en-US" sz="4800" b="1" dirty="0" smtClean="0"/>
              <a:t>            SMS Module</a:t>
            </a:r>
            <a:endParaRPr lang="en-IN" sz="4800"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blip>
          <a:stretch>
            <a:fillRect/>
          </a:stretch>
        </p:blipFill>
        <p:spPr>
          <a:xfrm>
            <a:off x="0" y="0"/>
            <a:ext cx="9906000" cy="609600"/>
          </a:xfrm>
          <a:prstGeom prst="rect">
            <a:avLst/>
          </a:prstGeom>
          <a:ln>
            <a:noFill/>
          </a:ln>
          <a:effectLst>
            <a:softEdge rad="112500"/>
          </a:effectLst>
        </p:spPr>
      </p:pic>
      <p:sp>
        <p:nvSpPr>
          <p:cNvPr id="8" name="Title 5"/>
          <p:cNvSpPr>
            <a:spLocks noGrp="1"/>
          </p:cNvSpPr>
          <p:nvPr>
            <p:ph type="title"/>
          </p:nvPr>
        </p:nvSpPr>
        <p:spPr>
          <a:xfrm>
            <a:off x="536575" y="-266700"/>
            <a:ext cx="8915400" cy="1143000"/>
          </a:xfrm>
        </p:spPr>
        <p:txBody>
          <a:bodyPr/>
          <a:lstStyle/>
          <a:p>
            <a:r>
              <a:rPr lang="en-US" sz="2800" b="1" dirty="0" smtClean="0"/>
              <a:t>Send SMS Home Page</a:t>
            </a:r>
            <a:endParaRPr lang="en-IN" sz="2800" b="1" dirty="0"/>
          </a:p>
        </p:txBody>
      </p:sp>
      <p:pic>
        <p:nvPicPr>
          <p:cNvPr id="5" name="Picture 2"/>
          <p:cNvPicPr>
            <a:picLocks noChangeAspect="1" noChangeArrowheads="1"/>
          </p:cNvPicPr>
          <p:nvPr/>
        </p:nvPicPr>
        <p:blipFill>
          <a:blip r:embed="rId3"/>
          <a:srcRect/>
          <a:stretch>
            <a:fillRect/>
          </a:stretch>
        </p:blipFill>
        <p:spPr bwMode="auto">
          <a:xfrm>
            <a:off x="70906" y="1143000"/>
            <a:ext cx="9835094"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9" name="Rectangle 8"/>
          <p:cNvSpPr/>
          <p:nvPr/>
        </p:nvSpPr>
        <p:spPr>
          <a:xfrm>
            <a:off x="381000" y="5943600"/>
            <a:ext cx="89154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Welcome Page with side access Menu to access different pages</a:t>
            </a:r>
            <a:endParaRPr lang="en-IN" sz="2000" b="1" dirty="0">
              <a:solidFill>
                <a:srgbClr val="C00000"/>
              </a:solidFill>
              <a:latin typeface="+mj-l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blip>
          <a:stretch>
            <a:fillRect/>
          </a:stretch>
        </p:blipFill>
        <p:spPr>
          <a:xfrm>
            <a:off x="0" y="0"/>
            <a:ext cx="9906000" cy="609600"/>
          </a:xfrm>
          <a:prstGeom prst="rect">
            <a:avLst/>
          </a:prstGeom>
          <a:ln>
            <a:noFill/>
          </a:ln>
          <a:effectLst>
            <a:softEdge rad="112500"/>
          </a:effectLst>
        </p:spPr>
      </p:pic>
      <p:sp>
        <p:nvSpPr>
          <p:cNvPr id="8" name="Title 5"/>
          <p:cNvSpPr>
            <a:spLocks noGrp="1"/>
          </p:cNvSpPr>
          <p:nvPr>
            <p:ph type="title"/>
          </p:nvPr>
        </p:nvSpPr>
        <p:spPr>
          <a:xfrm>
            <a:off x="536575" y="-266700"/>
            <a:ext cx="8915400" cy="1143000"/>
          </a:xfrm>
        </p:spPr>
        <p:txBody>
          <a:bodyPr/>
          <a:lstStyle/>
          <a:p>
            <a:r>
              <a:rPr lang="en-US" sz="2800" b="1" dirty="0" smtClean="0"/>
              <a:t>Send SMS to Fee Defaulters</a:t>
            </a:r>
            <a:endParaRPr lang="en-IN" sz="2800" b="1" dirty="0"/>
          </a:p>
        </p:txBody>
      </p:sp>
      <p:pic>
        <p:nvPicPr>
          <p:cNvPr id="6" name="Picture 5"/>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9" name="Rectangle 8"/>
          <p:cNvSpPr/>
          <p:nvPr/>
        </p:nvSpPr>
        <p:spPr>
          <a:xfrm>
            <a:off x="381000" y="5943600"/>
            <a:ext cx="89154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Auto </a:t>
            </a:r>
            <a:r>
              <a:rPr lang="en-US" sz="2000" b="1" dirty="0" err="1" smtClean="0">
                <a:solidFill>
                  <a:srgbClr val="C00000"/>
                </a:solidFill>
                <a:latin typeface="+mj-lt"/>
              </a:rPr>
              <a:t>sms</a:t>
            </a:r>
            <a:r>
              <a:rPr lang="en-US" sz="2000" b="1" dirty="0" smtClean="0">
                <a:solidFill>
                  <a:srgbClr val="C00000"/>
                </a:solidFill>
                <a:latin typeface="+mj-lt"/>
              </a:rPr>
              <a:t> can be sent to all fee defaulters</a:t>
            </a:r>
            <a:endParaRPr lang="en-IN" sz="2000" b="1" dirty="0">
              <a:solidFill>
                <a:srgbClr val="C00000"/>
              </a:solidFill>
              <a:latin typeface="+mj-lt"/>
            </a:endParaRPr>
          </a:p>
        </p:txBody>
      </p:sp>
      <p:pic>
        <p:nvPicPr>
          <p:cNvPr id="10" name="Picture 4"/>
          <p:cNvPicPr>
            <a:picLocks noChangeAspect="1" noChangeArrowheads="1"/>
          </p:cNvPicPr>
          <p:nvPr/>
        </p:nvPicPr>
        <p:blipFill>
          <a:blip r:embed="rId3"/>
          <a:srcRect/>
          <a:stretch>
            <a:fillRect/>
          </a:stretch>
        </p:blipFill>
        <p:spPr bwMode="auto">
          <a:xfrm>
            <a:off x="82550" y="1295400"/>
            <a:ext cx="9658350" cy="3912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2000" b="1" dirty="0" smtClean="0">
                <a:solidFill>
                  <a:srgbClr val="C00000"/>
                </a:solidFill>
                <a:latin typeface="+mj-lt"/>
              </a:rPr>
              <a:t>Note: New Course can be defined here</a:t>
            </a: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Course</a:t>
            </a:r>
            <a:endParaRPr lang="en-US" sz="2800" b="1" dirty="0"/>
          </a:p>
        </p:txBody>
      </p:sp>
      <p:pic>
        <p:nvPicPr>
          <p:cNvPr id="15" name="Picture 2"/>
          <p:cNvPicPr>
            <a:picLocks noChangeAspect="1" noChangeArrowheads="1"/>
          </p:cNvPicPr>
          <p:nvPr/>
        </p:nvPicPr>
        <p:blipFill>
          <a:blip r:embed="rId3"/>
          <a:srcRect/>
          <a:stretch>
            <a:fillRect/>
          </a:stretch>
        </p:blipFill>
        <p:spPr bwMode="auto">
          <a:xfrm>
            <a:off x="152400" y="1208330"/>
            <a:ext cx="9575800" cy="4125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4"/>
          <p:cNvPicPr>
            <a:picLocks noChangeAspect="1" noChangeArrowheads="1"/>
          </p:cNvPicPr>
          <p:nvPr/>
        </p:nvPicPr>
        <p:blipFill>
          <a:blip r:embed="rId4"/>
          <a:srcRect/>
          <a:stretch>
            <a:fillRect/>
          </a:stretch>
        </p:blipFill>
        <p:spPr bwMode="auto">
          <a:xfrm>
            <a:off x="2146300" y="1295400"/>
            <a:ext cx="75946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blip>
          <a:stretch>
            <a:fillRect/>
          </a:stretch>
        </p:blipFill>
        <p:spPr>
          <a:xfrm>
            <a:off x="0" y="0"/>
            <a:ext cx="9906000" cy="609600"/>
          </a:xfrm>
          <a:prstGeom prst="rect">
            <a:avLst/>
          </a:prstGeom>
          <a:ln>
            <a:noFill/>
          </a:ln>
          <a:effectLst>
            <a:softEdge rad="112500"/>
          </a:effectLst>
        </p:spPr>
      </p:pic>
      <p:sp>
        <p:nvSpPr>
          <p:cNvPr id="8" name="Title 5"/>
          <p:cNvSpPr>
            <a:spLocks noGrp="1"/>
          </p:cNvSpPr>
          <p:nvPr>
            <p:ph type="title"/>
          </p:nvPr>
        </p:nvSpPr>
        <p:spPr>
          <a:xfrm>
            <a:off x="536575" y="-266700"/>
            <a:ext cx="8915400" cy="1143000"/>
          </a:xfrm>
        </p:spPr>
        <p:txBody>
          <a:bodyPr/>
          <a:lstStyle/>
          <a:p>
            <a:r>
              <a:rPr lang="en-US" sz="2800" b="1" dirty="0" smtClean="0"/>
              <a:t>Send General SMS</a:t>
            </a:r>
            <a:endParaRPr lang="en-IN" sz="2800" b="1" dirty="0"/>
          </a:p>
        </p:txBody>
      </p:sp>
      <p:pic>
        <p:nvPicPr>
          <p:cNvPr id="6" name="Picture 5"/>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9" name="Rectangle 8"/>
          <p:cNvSpPr/>
          <p:nvPr/>
        </p:nvSpPr>
        <p:spPr>
          <a:xfrm>
            <a:off x="381000" y="5943600"/>
            <a:ext cx="89154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General message can be sent to all students/ staff/ Managing Staff</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228600" y="826324"/>
            <a:ext cx="9220200" cy="4812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blip>
          <a:stretch>
            <a:fillRect/>
          </a:stretch>
        </p:blipFill>
        <p:spPr>
          <a:xfrm>
            <a:off x="0" y="0"/>
            <a:ext cx="9906000" cy="609600"/>
          </a:xfrm>
          <a:prstGeom prst="rect">
            <a:avLst/>
          </a:prstGeom>
          <a:ln>
            <a:noFill/>
          </a:ln>
          <a:effectLst>
            <a:softEdge rad="112500"/>
          </a:effectLst>
        </p:spPr>
      </p:pic>
      <p:sp>
        <p:nvSpPr>
          <p:cNvPr id="8" name="Title 5"/>
          <p:cNvSpPr>
            <a:spLocks noGrp="1"/>
          </p:cNvSpPr>
          <p:nvPr>
            <p:ph type="title"/>
          </p:nvPr>
        </p:nvSpPr>
        <p:spPr>
          <a:xfrm>
            <a:off x="536575" y="-266700"/>
            <a:ext cx="8915400" cy="1143000"/>
          </a:xfrm>
        </p:spPr>
        <p:txBody>
          <a:bodyPr/>
          <a:lstStyle/>
          <a:p>
            <a:r>
              <a:rPr lang="en-US" sz="2800" b="1" dirty="0" smtClean="0"/>
              <a:t>Send SMS To Others</a:t>
            </a:r>
            <a:endParaRPr lang="en-IN" sz="2800" b="1" dirty="0"/>
          </a:p>
        </p:txBody>
      </p:sp>
      <p:pic>
        <p:nvPicPr>
          <p:cNvPr id="10" name="Picture 2"/>
          <p:cNvPicPr>
            <a:picLocks noChangeAspect="1" noChangeArrowheads="1"/>
          </p:cNvPicPr>
          <p:nvPr/>
        </p:nvPicPr>
        <p:blipFill>
          <a:blip r:embed="rId3"/>
          <a:srcRect/>
          <a:stretch>
            <a:fillRect/>
          </a:stretch>
        </p:blipFill>
        <p:spPr bwMode="auto">
          <a:xfrm>
            <a:off x="94791" y="1447800"/>
            <a:ext cx="974052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blip>
          <a:stretch>
            <a:fillRect/>
          </a:stretch>
        </p:blipFill>
        <p:spPr>
          <a:xfrm>
            <a:off x="0" y="0"/>
            <a:ext cx="9906000" cy="609600"/>
          </a:xfrm>
          <a:prstGeom prst="rect">
            <a:avLst/>
          </a:prstGeom>
          <a:ln>
            <a:noFill/>
          </a:ln>
          <a:effectLst>
            <a:softEdge rad="112500"/>
          </a:effectLst>
        </p:spPr>
      </p:pic>
      <p:sp>
        <p:nvSpPr>
          <p:cNvPr id="8" name="Title 5"/>
          <p:cNvSpPr>
            <a:spLocks noGrp="1"/>
          </p:cNvSpPr>
          <p:nvPr>
            <p:ph type="title"/>
          </p:nvPr>
        </p:nvSpPr>
        <p:spPr>
          <a:xfrm>
            <a:off x="536575" y="-266700"/>
            <a:ext cx="8915400" cy="1143000"/>
          </a:xfrm>
        </p:spPr>
        <p:txBody>
          <a:bodyPr/>
          <a:lstStyle/>
          <a:p>
            <a:r>
              <a:rPr lang="en-US" sz="2800" b="1" dirty="0" smtClean="0"/>
              <a:t>Send SMS To Absent Students</a:t>
            </a:r>
            <a:endParaRPr lang="en-IN" sz="2800" b="1" dirty="0"/>
          </a:p>
        </p:txBody>
      </p:sp>
      <p:pic>
        <p:nvPicPr>
          <p:cNvPr id="5" name="Picture 2"/>
          <p:cNvPicPr>
            <a:picLocks noChangeAspect="1" noChangeArrowheads="1"/>
          </p:cNvPicPr>
          <p:nvPr/>
        </p:nvPicPr>
        <p:blipFill>
          <a:blip r:embed="rId3"/>
          <a:srcRect/>
          <a:stretch>
            <a:fillRect/>
          </a:stretch>
        </p:blipFill>
        <p:spPr bwMode="auto">
          <a:xfrm>
            <a:off x="764583" y="1828800"/>
            <a:ext cx="8289191"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9" name="Rectangle 8"/>
          <p:cNvSpPr/>
          <p:nvPr/>
        </p:nvSpPr>
        <p:spPr>
          <a:xfrm>
            <a:off x="1905000" y="6031468"/>
            <a:ext cx="6324600" cy="369332"/>
          </a:xfrm>
          <a:prstGeom prst="rect">
            <a:avLst/>
          </a:prstGeom>
        </p:spPr>
        <p:txBody>
          <a:bodyPr wrap="square">
            <a:spAutoFit/>
          </a:bodyPr>
          <a:lstStyle/>
          <a:p>
            <a:pPr lvl="0" algn="ctr" eaLnBrk="0" hangingPunct="0">
              <a:defRPr/>
            </a:pPr>
            <a:r>
              <a:rPr lang="en-US" b="1" dirty="0" smtClean="0">
                <a:solidFill>
                  <a:srgbClr val="C00000"/>
                </a:solidFill>
                <a:latin typeface="+mj-lt"/>
              </a:rPr>
              <a:t>Note: Send SMS to all students absent from class</a:t>
            </a:r>
            <a:endParaRPr lang="en-IN" b="1" dirty="0">
              <a:solidFill>
                <a:srgbClr val="C00000"/>
              </a:solidFill>
              <a:latin typeface="+mj-l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blip>
          <a:stretch>
            <a:fillRect/>
          </a:stretch>
        </p:blipFill>
        <p:spPr>
          <a:xfrm>
            <a:off x="0" y="0"/>
            <a:ext cx="9906000" cy="609600"/>
          </a:xfrm>
          <a:prstGeom prst="rect">
            <a:avLst/>
          </a:prstGeom>
          <a:ln>
            <a:noFill/>
          </a:ln>
          <a:effectLst>
            <a:softEdge rad="112500"/>
          </a:effectLst>
        </p:spPr>
      </p:pic>
      <p:sp>
        <p:nvSpPr>
          <p:cNvPr id="8" name="Title 5"/>
          <p:cNvSpPr>
            <a:spLocks noGrp="1"/>
          </p:cNvSpPr>
          <p:nvPr>
            <p:ph type="title"/>
          </p:nvPr>
        </p:nvSpPr>
        <p:spPr>
          <a:xfrm>
            <a:off x="536575" y="-266700"/>
            <a:ext cx="8915400" cy="1143000"/>
          </a:xfrm>
        </p:spPr>
        <p:txBody>
          <a:bodyPr/>
          <a:lstStyle/>
          <a:p>
            <a:r>
              <a:rPr lang="en-US" sz="2800" b="1" dirty="0" smtClean="0"/>
              <a:t>Send Fee Received SMS</a:t>
            </a:r>
            <a:endParaRPr lang="en-IN" sz="2800" b="1" dirty="0"/>
          </a:p>
        </p:txBody>
      </p:sp>
      <p:pic>
        <p:nvPicPr>
          <p:cNvPr id="6" name="Picture 5"/>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9" name="Rectangle 8"/>
          <p:cNvSpPr/>
          <p:nvPr/>
        </p:nvSpPr>
        <p:spPr>
          <a:xfrm>
            <a:off x="0" y="6031468"/>
            <a:ext cx="9601200" cy="707886"/>
          </a:xfrm>
          <a:prstGeom prst="rect">
            <a:avLst/>
          </a:prstGeom>
        </p:spPr>
        <p:txBody>
          <a:bodyPr wrap="square">
            <a:spAutoFit/>
          </a:bodyPr>
          <a:lstStyle/>
          <a:p>
            <a:pPr algn="ctr" eaLnBrk="0" hangingPunct="0">
              <a:defRPr/>
            </a:pPr>
            <a:r>
              <a:rPr lang="en-US" sz="2000" b="1" dirty="0" smtClean="0">
                <a:solidFill>
                  <a:srgbClr val="C00000"/>
                </a:solidFill>
                <a:latin typeface="+mj-lt"/>
              </a:rPr>
              <a:t>Note: Auto SMS can be sent to the parents after receiving the fee from particular student</a:t>
            </a:r>
            <a:endParaRPr lang="en-IN" sz="2000" b="1" dirty="0" smtClean="0">
              <a:solidFill>
                <a:srgbClr val="C00000"/>
              </a:solidFill>
              <a:latin typeface="+mj-lt"/>
            </a:endParaRPr>
          </a:p>
          <a:p>
            <a:pPr lvl="0" algn="ctr" eaLnBrk="0" hangingPunct="0">
              <a:defRPr/>
            </a:pPr>
            <a:endParaRPr lang="en-IN" sz="2000" b="1" dirty="0">
              <a:solidFill>
                <a:srgbClr val="C00000"/>
              </a:solidFill>
              <a:latin typeface="+mj-lt"/>
            </a:endParaRPr>
          </a:p>
        </p:txBody>
      </p:sp>
      <p:pic>
        <p:nvPicPr>
          <p:cNvPr id="10" name="Picture 2"/>
          <p:cNvPicPr>
            <a:picLocks noChangeAspect="1" noChangeArrowheads="1"/>
          </p:cNvPicPr>
          <p:nvPr/>
        </p:nvPicPr>
        <p:blipFill>
          <a:blip r:embed="rId3"/>
          <a:srcRect/>
          <a:stretch>
            <a:fillRect/>
          </a:stretch>
        </p:blipFill>
        <p:spPr bwMode="auto">
          <a:xfrm>
            <a:off x="228600" y="1700362"/>
            <a:ext cx="9624150" cy="2507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extLst>
          </a:blip>
          <a:stretch>
            <a:fillRect/>
          </a:stretch>
        </p:blipFill>
        <p:spPr>
          <a:xfrm>
            <a:off x="165100" y="0"/>
            <a:ext cx="9493250" cy="914400"/>
          </a:xfrm>
          <a:prstGeom prst="rect">
            <a:avLst/>
          </a:prstGeom>
          <a:ln>
            <a:noFill/>
          </a:ln>
          <a:effectLst>
            <a:softEdge rad="112500"/>
          </a:effectLst>
        </p:spPr>
      </p:pic>
      <p:sp>
        <p:nvSpPr>
          <p:cNvPr id="6" name="Title 5"/>
          <p:cNvSpPr>
            <a:spLocks noGrp="1"/>
          </p:cNvSpPr>
          <p:nvPr>
            <p:ph type="title"/>
          </p:nvPr>
        </p:nvSpPr>
        <p:spPr>
          <a:xfrm>
            <a:off x="495300" y="0"/>
            <a:ext cx="8915400" cy="762000"/>
          </a:xfrm>
        </p:spPr>
        <p:txBody>
          <a:bodyPr/>
          <a:lstStyle/>
          <a:p>
            <a:r>
              <a:rPr lang="en-US" sz="4000" b="1" dirty="0" smtClean="0"/>
              <a:t>ABOUT CTSPL</a:t>
            </a:r>
            <a:endParaRPr lang="en-IN" sz="4000" b="1" dirty="0"/>
          </a:p>
        </p:txBody>
      </p:sp>
      <p:pic>
        <p:nvPicPr>
          <p:cNvPr id="9" name="Picture 8"/>
          <p:cNvPicPr>
            <a:picLocks noChangeAspect="1"/>
          </p:cNvPicPr>
          <p:nvPr/>
        </p:nvPicPr>
        <p:blipFill>
          <a:blip r:embed="rId2" cstate="print">
            <a:extLst>
              <a:ext uri="{28A0092B-C50C-407E-A947-70E740481C1C}"/>
            </a:extLst>
          </a:blip>
          <a:stretch>
            <a:fillRect/>
          </a:stretch>
        </p:blipFill>
        <p:spPr>
          <a:xfrm>
            <a:off x="247650" y="838200"/>
            <a:ext cx="9410700" cy="6019800"/>
          </a:xfrm>
          <a:prstGeom prst="rect">
            <a:avLst/>
          </a:prstGeom>
          <a:ln>
            <a:noFill/>
          </a:ln>
          <a:effectLst>
            <a:softEdge rad="112500"/>
          </a:effectLst>
        </p:spPr>
      </p:pic>
      <p:sp>
        <p:nvSpPr>
          <p:cNvPr id="10" name="Title 5"/>
          <p:cNvSpPr txBox="1">
            <a:spLocks/>
          </p:cNvSpPr>
          <p:nvPr/>
        </p:nvSpPr>
        <p:spPr bwMode="auto">
          <a:xfrm>
            <a:off x="247650" y="59436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N" sz="2000" b="1" i="0" u="none" strike="noStrike" kern="1200" cap="none" spc="0" normalizeH="0" baseline="0" noProof="0" dirty="0">
              <a:ln>
                <a:noFill/>
              </a:ln>
              <a:solidFill>
                <a:srgbClr val="C00000"/>
              </a:solidFill>
              <a:effectLst/>
              <a:uLnTx/>
              <a:uFillTx/>
              <a:latin typeface="+mj-lt"/>
              <a:ea typeface="+mj-ea"/>
              <a:cs typeface="+mj-cs"/>
            </a:endParaRPr>
          </a:p>
        </p:txBody>
      </p:sp>
      <p:graphicFrame>
        <p:nvGraphicFramePr>
          <p:cNvPr id="7" name="Table 6"/>
          <p:cNvGraphicFramePr>
            <a:graphicFrameLocks noGrp="1"/>
          </p:cNvGraphicFramePr>
          <p:nvPr/>
        </p:nvGraphicFramePr>
        <p:xfrm>
          <a:off x="825500" y="5181600"/>
          <a:ext cx="6310260" cy="801370"/>
        </p:xfrm>
        <a:graphic>
          <a:graphicData uri="http://schemas.openxmlformats.org/drawingml/2006/table">
            <a:tbl>
              <a:tblPr/>
              <a:tblGrid>
                <a:gridCol w="6310260"/>
              </a:tblGrid>
              <a:tr h="345440">
                <a:tc>
                  <a:txBody>
                    <a:bodyPr/>
                    <a:lstStyle/>
                    <a:p>
                      <a:endParaRPr lang="en-IN"/>
                    </a:p>
                  </a:txBody>
                  <a:tcPr marL="74295" marR="74295" marT="0" marB="0">
                    <a:lnL>
                      <a:noFill/>
                    </a:lnL>
                    <a:lnR>
                      <a:noFill/>
                    </a:lnR>
                    <a:lnT>
                      <a:noFill/>
                    </a:lnT>
                    <a:lnB>
                      <a:noFill/>
                    </a:lnB>
                  </a:tcPr>
                </a:tc>
              </a:tr>
              <a:tr h="455930">
                <a:tc>
                  <a:txBody>
                    <a:bodyPr/>
                    <a:lstStyle/>
                    <a:p>
                      <a:endParaRPr lang="en-IN" dirty="0"/>
                    </a:p>
                  </a:txBody>
                  <a:tcPr marL="74295" marR="74295" marT="0" marB="0">
                    <a:lnL>
                      <a:noFill/>
                    </a:lnL>
                    <a:lnR>
                      <a:noFill/>
                    </a:lnR>
                    <a:lnT>
                      <a:noFill/>
                    </a:lnT>
                    <a:lnB>
                      <a:noFill/>
                    </a:lnB>
                  </a:tcPr>
                </a:tc>
              </a:tr>
            </a:tbl>
          </a:graphicData>
        </a:graphic>
      </p:graphicFrame>
      <p:sp>
        <p:nvSpPr>
          <p:cNvPr id="13313" name="Rectangle 1"/>
          <p:cNvSpPr>
            <a:spLocks noChangeArrowheads="1"/>
          </p:cNvSpPr>
          <p:nvPr/>
        </p:nvSpPr>
        <p:spPr bwMode="auto">
          <a:xfrm>
            <a:off x="577850" y="1066800"/>
            <a:ext cx="8915400"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mn-lt"/>
                <a:ea typeface="Calibri" pitchFamily="34" charset="0"/>
                <a:cs typeface="Times New Roman" pitchFamily="18" charset="0"/>
              </a:rPr>
              <a:t>CREATIVE TERABITE SOLUTIONS PVT. LTD.</a:t>
            </a: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is a growing business consulting and software development firm which offers a complete range of software solutions as per the organizational need. The team here has a proven track record of on time installation of different type of IT projects and providing excellent value added and qualitative services. Looking into your requirements, some of the areas where we can bring a value addition to your organization are :-</a:t>
            </a:r>
            <a:endParaRPr kumimoji="0" lang="en-US" b="0" i="0" u="none" strike="noStrike" cap="none" normalizeH="0" baseline="0" dirty="0" smtClean="0">
              <a:ln>
                <a:noFill/>
              </a:ln>
              <a:solidFill>
                <a:schemeClr val="tx1"/>
              </a:solidFill>
              <a:effectLst/>
              <a:latin typeface="+mn-lt"/>
              <a:cs typeface="Arial" pitchFamily="34" charset="0"/>
            </a:endParaRPr>
          </a:p>
          <a:p>
            <a:pPr lvl="1" fontAlgn="t">
              <a:lnSpc>
                <a:spcPct val="150000"/>
              </a:lnSpc>
            </a:pPr>
            <a:r>
              <a:rPr lang="en-US" dirty="0" smtClean="0">
                <a:latin typeface="+mn-lt"/>
              </a:rPr>
              <a:t>- Customized Software Application as per the organizational Requirement</a:t>
            </a:r>
            <a:endParaRPr lang="en-IN" dirty="0" smtClean="0">
              <a:latin typeface="+mn-lt"/>
            </a:endParaRPr>
          </a:p>
          <a:p>
            <a:pPr lvl="1" fontAlgn="t">
              <a:lnSpc>
                <a:spcPct val="150000"/>
              </a:lnSpc>
            </a:pPr>
            <a:r>
              <a:rPr lang="en-US" dirty="0" smtClean="0">
                <a:latin typeface="+mn-lt"/>
              </a:rPr>
              <a:t>- Website Design &amp; Development</a:t>
            </a:r>
            <a:endParaRPr lang="en-IN" dirty="0" smtClean="0">
              <a:latin typeface="+mn-lt"/>
            </a:endParaRPr>
          </a:p>
          <a:p>
            <a:pPr lvl="1" fontAlgn="t">
              <a:lnSpc>
                <a:spcPct val="150000"/>
              </a:lnSpc>
            </a:pPr>
            <a:r>
              <a:rPr lang="en-US" dirty="0" smtClean="0">
                <a:latin typeface="+mn-lt"/>
              </a:rPr>
              <a:t>- IT Support &amp; Services </a:t>
            </a:r>
            <a:endParaRPr lang="en-IN" dirty="0" smtClean="0">
              <a:latin typeface="+mn-lt"/>
            </a:endParaRPr>
          </a:p>
          <a:p>
            <a:pPr lvl="1" fontAlgn="t"/>
            <a:r>
              <a:rPr lang="en-US" dirty="0" smtClean="0">
                <a:latin typeface="+mn-lt"/>
              </a:rPr>
              <a:t>(Installation of CC TV Camera, Installation &amp; Integration of Biometric Device etc.)</a:t>
            </a:r>
            <a:endParaRPr lang="en-IN" dirty="0" smtClean="0">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During the recent time, we are successful in developing following customized products for our clients:-</a:t>
            </a:r>
            <a:endParaRPr kumimoji="0" lang="en-US"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E-</a:t>
            </a:r>
            <a:r>
              <a:rPr kumimoji="0" lang="en-US" b="0" i="0" u="none" strike="noStrike" cap="none" normalizeH="0" baseline="0" dirty="0" err="1" smtClean="0">
                <a:ln>
                  <a:noFill/>
                </a:ln>
                <a:solidFill>
                  <a:schemeClr val="tx1"/>
                </a:solidFill>
                <a:effectLst/>
                <a:latin typeface="+mn-lt"/>
                <a:ea typeface="Calibri" pitchFamily="34" charset="0"/>
                <a:cs typeface="Times New Roman" pitchFamily="18" charset="0"/>
              </a:rPr>
              <a:t>Vidyalaya</a:t>
            </a: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(School  / College Management System – Complete ERP solutions) –   Successfully running at more than  200 Private Schools / colleges </a:t>
            </a:r>
          </a:p>
          <a:p>
            <a:pPr lvl="0" eaLnBrk="0" hangingPunct="0">
              <a:buFontTx/>
              <a:buAutoNum type="arabicPeriod"/>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Stock &amp; Inventory Management System</a:t>
            </a:r>
            <a:r>
              <a:rPr lang="en-US" dirty="0" smtClean="0">
                <a:ea typeface="Calibri" pitchFamily="34" charset="0"/>
                <a:cs typeface="Times New Roman" pitchFamily="18" charset="0"/>
              </a:rPr>
              <a:t> – For all type of organization</a:t>
            </a:r>
            <a:endPar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dirty="0" smtClean="0">
                <a:latin typeface="+mn-lt"/>
                <a:ea typeface="Calibri" pitchFamily="34" charset="0"/>
                <a:cs typeface="Times New Roman" pitchFamily="18" charset="0"/>
              </a:rPr>
              <a:t> HR &amp; Payroll Management System – For all type of organization</a:t>
            </a:r>
            <a:endPar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b="0" i="0" u="none" strike="noStrike" cap="none" normalizeH="0" baseline="0" dirty="0" smtClean="0">
                <a:ln>
                  <a:noFill/>
                </a:ln>
                <a:solidFill>
                  <a:schemeClr val="tx1"/>
                </a:solidFill>
                <a:effectLst/>
                <a:latin typeface="+mn-lt"/>
                <a:ea typeface="Calibri" pitchFamily="34" charset="0"/>
                <a:cs typeface="Times New Roman" pitchFamily="18" charset="0"/>
              </a:rPr>
              <a:t> GST compatible Billing Software  - For all type of Sales Counters</a:t>
            </a:r>
          </a:p>
          <a:p>
            <a:pPr marL="0" marR="0" lvl="0" indent="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extLst>
          </a:blip>
          <a:stretch>
            <a:fillRect/>
          </a:stretch>
        </p:blipFill>
        <p:spPr>
          <a:xfrm>
            <a:off x="247650" y="457200"/>
            <a:ext cx="9493250" cy="1143000"/>
          </a:xfrm>
          <a:prstGeom prst="rect">
            <a:avLst/>
          </a:prstGeom>
          <a:ln>
            <a:noFill/>
          </a:ln>
          <a:effectLst>
            <a:softEdge rad="112500"/>
          </a:effectLst>
        </p:spPr>
      </p:pic>
      <p:sp>
        <p:nvSpPr>
          <p:cNvPr id="6" name="Title 5"/>
          <p:cNvSpPr>
            <a:spLocks noGrp="1"/>
          </p:cNvSpPr>
          <p:nvPr>
            <p:ph type="title"/>
          </p:nvPr>
        </p:nvSpPr>
        <p:spPr>
          <a:xfrm>
            <a:off x="495300" y="533400"/>
            <a:ext cx="8915400" cy="914400"/>
          </a:xfrm>
        </p:spPr>
        <p:txBody>
          <a:bodyPr/>
          <a:lstStyle/>
          <a:p>
            <a:r>
              <a:rPr lang="en-US" sz="4000" b="1" dirty="0" smtClean="0"/>
              <a:t>THANK YOU</a:t>
            </a:r>
            <a:endParaRPr lang="en-IN" sz="4000" b="1" dirty="0"/>
          </a:p>
        </p:txBody>
      </p:sp>
      <p:sp>
        <p:nvSpPr>
          <p:cNvPr id="7" name="Title 5"/>
          <p:cNvSpPr txBox="1">
            <a:spLocks/>
          </p:cNvSpPr>
          <p:nvPr/>
        </p:nvSpPr>
        <p:spPr bwMode="auto">
          <a:xfrm>
            <a:off x="247650" y="2667000"/>
            <a:ext cx="9658350" cy="342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lang="en-US" sz="3200" dirty="0" smtClean="0">
              <a:latin typeface="Andalus" pitchFamily="18" charset="-78"/>
              <a:ea typeface="+mj-ea"/>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smtClean="0">
                <a:latin typeface="Andalus" pitchFamily="18" charset="-78"/>
                <a:ea typeface="+mj-ea"/>
                <a:cs typeface="Andalus" pitchFamily="18" charset="-78"/>
              </a:rPr>
              <a:t>Please contact</a:t>
            </a:r>
            <a:r>
              <a:rPr kumimoji="0" lang="en-US" sz="3200"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rPr>
              <a:t>Creative Terabite Solutions</a:t>
            </a:r>
            <a:r>
              <a:rPr kumimoji="0" lang="en-US" sz="2400" i="0" u="none" strike="noStrike" kern="1200" cap="none" spc="0" normalizeH="0" noProof="0" dirty="0" smtClean="0">
                <a:ln>
                  <a:noFill/>
                </a:ln>
                <a:solidFill>
                  <a:schemeClr val="tx1"/>
                </a:solidFill>
                <a:effectLst/>
                <a:uLnTx/>
                <a:uFillTx/>
                <a:latin typeface="Andalus" pitchFamily="18" charset="-78"/>
                <a:ea typeface="+mj-ea"/>
                <a:cs typeface="Andalus" pitchFamily="18" charset="-78"/>
              </a:rPr>
              <a:t> Pvt</a:t>
            </a:r>
            <a:r>
              <a:rPr lang="en-US" sz="2400" dirty="0" smtClean="0">
                <a:latin typeface="Andalus" pitchFamily="18" charset="-78"/>
                <a:ea typeface="+mj-ea"/>
                <a:cs typeface="Andalus" pitchFamily="18" charset="-78"/>
              </a:rPr>
              <a:t>. Ltd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rPr>
              <a:t>Maruti</a:t>
            </a:r>
            <a:r>
              <a:rPr kumimoji="0" lang="en-US" sz="2400" i="0" u="none" strike="noStrike" kern="1200" cap="none" spc="0" normalizeH="0" noProof="0" dirty="0" smtClean="0">
                <a:ln>
                  <a:noFill/>
                </a:ln>
                <a:solidFill>
                  <a:schemeClr val="tx1"/>
                </a:solidFill>
                <a:effectLst/>
                <a:uLnTx/>
                <a:uFillTx/>
                <a:latin typeface="Andalus" pitchFamily="18" charset="-78"/>
                <a:ea typeface="+mj-ea"/>
                <a:cs typeface="Andalus" pitchFamily="18" charset="-78"/>
              </a:rPr>
              <a:t> Nagar|Vijaya Vihar Lane-II|Nuagaon|Samantarapur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i="0" u="none" strike="noStrike" kern="1200" cap="none" spc="0" normalizeH="0" noProof="0" dirty="0" smtClean="0">
              <a:ln>
                <a:noFill/>
              </a:ln>
              <a:solidFill>
                <a:schemeClr val="tx1"/>
              </a:solidFill>
              <a:effectLst/>
              <a:uLnTx/>
              <a:uFillTx/>
              <a:latin typeface="Andalus" pitchFamily="18" charset="-78"/>
              <a:ea typeface="+mj-ea"/>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i="0" u="none" strike="noStrike" kern="1200" cap="none" spc="0" normalizeH="0" baseline="0" noProof="0" dirty="0" smtClean="0">
                <a:ln>
                  <a:noFill/>
                </a:ln>
                <a:solidFill>
                  <a:schemeClr val="tx1"/>
                </a:solidFill>
                <a:effectLst/>
                <a:uLnTx/>
                <a:uFillTx/>
                <a:latin typeface="Andalus" pitchFamily="18" charset="-78"/>
                <a:ea typeface="+mj-ea"/>
                <a:cs typeface="Andalus" pitchFamily="18" charset="-78"/>
              </a:rPr>
              <a:t>9778177775/9090007775</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800" b="1" i="1" u="sng" dirty="0" smtClean="0">
                <a:latin typeface="+mj-lt"/>
                <a:ea typeface="+mj-ea"/>
                <a:cs typeface="+mj-cs"/>
              </a:rPr>
              <a:t>www.creativetrends.in</a:t>
            </a:r>
            <a:endParaRPr kumimoji="0" lang="en-IN" sz="2800" b="1" i="1" u="sng" strike="noStrike" kern="1200" cap="none" spc="0" normalizeH="0" baseline="0" noProof="0" dirty="0">
              <a:ln>
                <a:noFill/>
              </a:ln>
              <a:solidFill>
                <a:schemeClr val="tx1"/>
              </a:solidFill>
              <a:effectLst/>
              <a:uLnTx/>
              <a:uFillTx/>
              <a:latin typeface="+mj-lt"/>
              <a:ea typeface="+mj-ea"/>
              <a:cs typeface="+mj-cs"/>
            </a:endParaRPr>
          </a:p>
        </p:txBody>
      </p:sp>
      <p:sp>
        <p:nvSpPr>
          <p:cNvPr id="8" name="Title 5"/>
          <p:cNvSpPr txBox="1">
            <a:spLocks/>
          </p:cNvSpPr>
          <p:nvPr/>
        </p:nvSpPr>
        <p:spPr bwMode="auto">
          <a:xfrm>
            <a:off x="577850" y="1600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000" b="1" dirty="0" smtClean="0">
                <a:latin typeface="+mj-lt"/>
                <a:ea typeface="+mj-ea"/>
                <a:cs typeface="+mj-cs"/>
              </a:rPr>
              <a:t>For more information</a:t>
            </a:r>
            <a:r>
              <a:rPr kumimoji="0" lang="en-US" sz="4000" b="1" i="0" u="none" strike="noStrike" kern="1200" cap="none" spc="0" normalizeH="0" baseline="0" noProof="0" dirty="0" smtClean="0">
                <a:ln>
                  <a:noFill/>
                </a:ln>
                <a:solidFill>
                  <a:schemeClr val="tx1"/>
                </a:solidFill>
                <a:effectLst/>
                <a:uLnTx/>
                <a:uFillTx/>
                <a:latin typeface="+mj-lt"/>
                <a:ea typeface="+mj-ea"/>
                <a:cs typeface="+mj-cs"/>
              </a:rPr>
              <a:t>…</a:t>
            </a:r>
            <a:endParaRPr kumimoji="0" lang="en-IN"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List Of Course</a:t>
            </a:r>
            <a:endParaRPr lang="en-US" sz="2800" b="1" dirty="0"/>
          </a:p>
        </p:txBody>
      </p:sp>
      <p:pic>
        <p:nvPicPr>
          <p:cNvPr id="11" name="Picture 4"/>
          <p:cNvPicPr>
            <a:picLocks noChangeAspect="1" noChangeArrowheads="1"/>
          </p:cNvPicPr>
          <p:nvPr/>
        </p:nvPicPr>
        <p:blipFill>
          <a:blip r:embed="rId3"/>
          <a:srcRect/>
          <a:stretch>
            <a:fillRect/>
          </a:stretch>
        </p:blipFill>
        <p:spPr bwMode="auto">
          <a:xfrm>
            <a:off x="2146300" y="1295400"/>
            <a:ext cx="7594600" cy="3429000"/>
          </a:xfrm>
          <a:prstGeom prst="rect">
            <a:avLst/>
          </a:prstGeom>
          <a:noFill/>
          <a:ln w="9525">
            <a:noFill/>
            <a:miter lim="800000"/>
            <a:headEnd/>
            <a:tailEnd/>
          </a:ln>
          <a:effectLst/>
        </p:spPr>
      </p:pic>
      <p:pic>
        <p:nvPicPr>
          <p:cNvPr id="13" name="Picture 2"/>
          <p:cNvPicPr>
            <a:picLocks noChangeAspect="1" noChangeArrowheads="1"/>
          </p:cNvPicPr>
          <p:nvPr/>
        </p:nvPicPr>
        <p:blipFill>
          <a:blip r:embed="rId4"/>
          <a:srcRect/>
          <a:stretch>
            <a:fillRect/>
          </a:stretch>
        </p:blipFill>
        <p:spPr bwMode="auto">
          <a:xfrm>
            <a:off x="165100" y="1219200"/>
            <a:ext cx="9575800" cy="4125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Course wise Branch</a:t>
            </a:r>
            <a:endParaRPr lang="en-US" sz="2800" b="1" dirty="0"/>
          </a:p>
        </p:txBody>
      </p:sp>
      <p:pic>
        <p:nvPicPr>
          <p:cNvPr id="15" name="Picture 2"/>
          <p:cNvPicPr>
            <a:picLocks noChangeAspect="1" noChangeArrowheads="1"/>
          </p:cNvPicPr>
          <p:nvPr/>
        </p:nvPicPr>
        <p:blipFill>
          <a:blip r:embed="rId3"/>
          <a:srcRect/>
          <a:stretch>
            <a:fillRect/>
          </a:stretch>
        </p:blipFill>
        <p:spPr bwMode="auto">
          <a:xfrm>
            <a:off x="82551" y="1295400"/>
            <a:ext cx="9656132"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3"/>
          <p:cNvPicPr>
            <a:picLocks noChangeAspect="1" noChangeArrowheads="1"/>
          </p:cNvPicPr>
          <p:nvPr/>
        </p:nvPicPr>
        <p:blipFill>
          <a:blip r:embed="rId4"/>
          <a:srcRect/>
          <a:stretch>
            <a:fillRect/>
          </a:stretch>
        </p:blipFill>
        <p:spPr bwMode="auto">
          <a:xfrm>
            <a:off x="1981200" y="1353424"/>
            <a:ext cx="7728744" cy="3218576"/>
          </a:xfrm>
          <a:prstGeom prst="rect">
            <a:avLst/>
          </a:prstGeom>
          <a:noFill/>
          <a:ln w="9525">
            <a:noFill/>
            <a:miter lim="800000"/>
            <a:headEnd/>
            <a:tailEnd/>
          </a:ln>
          <a:effectLst/>
        </p:spPr>
      </p:pic>
      <p:sp>
        <p:nvSpPr>
          <p:cNvPr id="17" name="Rectangle 16"/>
          <p:cNvSpPr/>
          <p:nvPr/>
        </p:nvSpPr>
        <p:spPr>
          <a:xfrm>
            <a:off x="1600200" y="5983069"/>
            <a:ext cx="57150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         Note: Course wise branch can be defined here</a:t>
            </a:r>
            <a:endParaRPr lang="en-IN" sz="2000" b="1" dirty="0">
              <a:solidFill>
                <a:srgbClr val="C000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Fee Component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 Note: Different types of fee head can be defined here</a:t>
            </a:r>
            <a:endParaRPr lang="en-IN" sz="2000" b="1" dirty="0">
              <a:solidFill>
                <a:srgbClr val="C00000"/>
              </a:solidFill>
              <a:latin typeface="+mj-lt"/>
            </a:endParaRPr>
          </a:p>
        </p:txBody>
      </p:sp>
      <p:pic>
        <p:nvPicPr>
          <p:cNvPr id="11" name="Picture 4"/>
          <p:cNvPicPr>
            <a:picLocks noChangeAspect="1" noChangeArrowheads="1"/>
          </p:cNvPicPr>
          <p:nvPr/>
        </p:nvPicPr>
        <p:blipFill>
          <a:blip r:embed="rId3"/>
          <a:srcRect/>
          <a:stretch>
            <a:fillRect/>
          </a:stretch>
        </p:blipFill>
        <p:spPr bwMode="auto">
          <a:xfrm>
            <a:off x="165100" y="1371600"/>
            <a:ext cx="95758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a:blip r:embed="rId4"/>
          <a:srcRect/>
          <a:stretch>
            <a:fillRect/>
          </a:stretch>
        </p:blipFill>
        <p:spPr bwMode="auto">
          <a:xfrm>
            <a:off x="1972026" y="1371601"/>
            <a:ext cx="7768874" cy="3300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List Of Fee Components</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 </a:t>
            </a:r>
            <a:endParaRPr lang="en-IN" sz="2000" b="1" dirty="0">
              <a:solidFill>
                <a:srgbClr val="C00000"/>
              </a:solidFill>
              <a:latin typeface="+mj-lt"/>
            </a:endParaRPr>
          </a:p>
        </p:txBody>
      </p:sp>
      <p:pic>
        <p:nvPicPr>
          <p:cNvPr id="14" name="Picture 4"/>
          <p:cNvPicPr>
            <a:picLocks noChangeAspect="1" noChangeArrowheads="1"/>
          </p:cNvPicPr>
          <p:nvPr/>
        </p:nvPicPr>
        <p:blipFill>
          <a:blip r:embed="rId3"/>
          <a:srcRect/>
          <a:stretch>
            <a:fillRect/>
          </a:stretch>
        </p:blipFill>
        <p:spPr bwMode="auto">
          <a:xfrm>
            <a:off x="165100" y="1371600"/>
            <a:ext cx="95758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Course/Branch wise Fee</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Course/Branch wise fee amount can be defined here </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53809" y="1066801"/>
            <a:ext cx="9769641" cy="44528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extLst>
          </a:blip>
          <a:stretch>
            <a:fillRect/>
          </a:stretch>
        </p:blipFill>
        <p:spPr>
          <a:xfrm>
            <a:off x="412750" y="1524000"/>
            <a:ext cx="9163050" cy="1828800"/>
          </a:xfrm>
          <a:prstGeom prst="rect">
            <a:avLst/>
          </a:prstGeom>
          <a:ln>
            <a:noFill/>
          </a:ln>
          <a:effectLst>
            <a:softEdge rad="112500"/>
          </a:effectLst>
        </p:spPr>
      </p:pic>
      <p:sp>
        <p:nvSpPr>
          <p:cNvPr id="2051" name="Title 1"/>
          <p:cNvSpPr>
            <a:spLocks noGrp="1"/>
          </p:cNvSpPr>
          <p:nvPr>
            <p:ph type="ctrTitle"/>
          </p:nvPr>
        </p:nvSpPr>
        <p:spPr>
          <a:xfrm>
            <a:off x="577850" y="1828800"/>
            <a:ext cx="8997950" cy="1143000"/>
          </a:xfrm>
        </p:spPr>
        <p:txBody>
          <a:bodyPr/>
          <a:lstStyle/>
          <a:p>
            <a:pPr eaLnBrk="1" hangingPunct="1"/>
            <a:r>
              <a:rPr lang="en-US" sz="4800" b="1" dirty="0" smtClean="0"/>
              <a:t>ADMISSION &amp; </a:t>
            </a:r>
            <a:r>
              <a:rPr lang="en-US" sz="4800" b="1" smtClean="0"/>
              <a:t>FEE MODULE</a:t>
            </a:r>
            <a:endParaRPr lang="en-US" sz="48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mj-lt"/>
                <a:ea typeface="+mj-ea"/>
                <a:cs typeface="+mj-cs"/>
              </a:rPr>
              <a:t>Note: Authorized users can enter</a:t>
            </a:r>
            <a:r>
              <a:rPr kumimoji="0" lang="en-US" sz="2000" b="1" i="0" u="none" strike="noStrike" kern="1200" cap="none" spc="0" normalizeH="0" noProof="0" dirty="0" smtClean="0">
                <a:ln>
                  <a:noFill/>
                </a:ln>
                <a:solidFill>
                  <a:srgbClr val="C00000"/>
                </a:solidFill>
                <a:effectLst/>
                <a:uLnTx/>
                <a:uFillTx/>
                <a:latin typeface="+mj-lt"/>
                <a:ea typeface="+mj-ea"/>
                <a:cs typeface="+mj-cs"/>
              </a:rPr>
              <a:t> into the system with valid Login provided by the concerned administrator</a:t>
            </a:r>
            <a:endParaRPr kumimoji="0" lang="en-IN" sz="2000" b="1" i="0" u="none" strike="noStrike" kern="1200" cap="none" spc="0" normalizeH="0" baseline="0" noProof="0" dirty="0">
              <a:ln>
                <a:noFill/>
              </a:ln>
              <a:solidFill>
                <a:srgbClr val="C00000"/>
              </a:solidFill>
              <a:effectLst/>
              <a:uLnTx/>
              <a:uFillTx/>
              <a:latin typeface="+mj-lt"/>
              <a:ea typeface="+mj-ea"/>
              <a:cs typeface="+mj-cs"/>
            </a:endParaRPr>
          </a:p>
        </p:txBody>
      </p:sp>
      <p:pic>
        <p:nvPicPr>
          <p:cNvPr id="7" name="Picture 2"/>
          <p:cNvPicPr>
            <a:picLocks noChangeAspect="1" noChangeArrowheads="1"/>
          </p:cNvPicPr>
          <p:nvPr/>
        </p:nvPicPr>
        <p:blipFill>
          <a:blip r:embed="rId3"/>
          <a:srcRect/>
          <a:stretch>
            <a:fillRect/>
          </a:stretch>
        </p:blipFill>
        <p:spPr bwMode="auto">
          <a:xfrm>
            <a:off x="165100" y="990600"/>
            <a:ext cx="9575800" cy="4591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User Log In</a:t>
            </a:r>
            <a:endParaRPr lang="en-US" sz="2800" b="1" dirty="0"/>
          </a:p>
        </p:txBody>
      </p:sp>
      <p:pic>
        <p:nvPicPr>
          <p:cNvPr id="1026" name="Picture 2"/>
          <p:cNvPicPr>
            <a:picLocks noChangeAspect="1" noChangeArrowheads="1"/>
          </p:cNvPicPr>
          <p:nvPr/>
        </p:nvPicPr>
        <p:blipFill>
          <a:blip r:embed="rId4"/>
          <a:srcRect/>
          <a:stretch>
            <a:fillRect/>
          </a:stretch>
        </p:blipFill>
        <p:spPr bwMode="auto">
          <a:xfrm>
            <a:off x="152400" y="3200400"/>
            <a:ext cx="1028700" cy="45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Admission &amp; Fee Module</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algn="ctr" eaLnBrk="0" hangingPunct="0">
              <a:defRPr/>
            </a:pPr>
            <a:r>
              <a:rPr lang="en-US" sz="2000" b="1" dirty="0" smtClean="0">
                <a:solidFill>
                  <a:srgbClr val="C00000"/>
                </a:solidFill>
                <a:latin typeface="+mj-lt"/>
              </a:rPr>
              <a:t>Note: Admission &amp; Fee Module with left panel selection Menu</a:t>
            </a:r>
            <a:endParaRPr lang="en-IN" sz="2000" b="1" dirty="0" smtClean="0">
              <a:solidFill>
                <a:srgbClr val="C00000"/>
              </a:solidFill>
              <a:latin typeface="+mj-lt"/>
            </a:endParaRPr>
          </a:p>
          <a:p>
            <a:pPr lvl="0" algn="ctr" eaLnBrk="0" hangingPunct="0">
              <a:defRPr/>
            </a:pP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381000" y="590341"/>
            <a:ext cx="9144000" cy="5124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Pre Admission-Seat Booking </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Student details for Pre-Admission seat booking can be done here.</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533400" y="685800"/>
            <a:ext cx="8853915"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Receive Pre-Admission Booking Fee</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algn="ctr" eaLnBrk="0" hangingPunct="0">
              <a:defRPr/>
            </a:pPr>
            <a:r>
              <a:rPr lang="en-US" sz="2000" b="1" dirty="0" smtClean="0">
                <a:solidFill>
                  <a:srgbClr val="C00000"/>
                </a:solidFill>
                <a:latin typeface="+mj-lt"/>
              </a:rPr>
              <a:t>Note: Pre-Admission booking fee can be received by using this interface</a:t>
            </a:r>
            <a:endParaRPr lang="en-IN" sz="2000" b="1" dirty="0" smtClean="0">
              <a:solidFill>
                <a:srgbClr val="C00000"/>
              </a:solidFill>
              <a:latin typeface="+mj-lt"/>
            </a:endParaRPr>
          </a:p>
          <a:p>
            <a:pPr lvl="0" algn="ctr" eaLnBrk="0" hangingPunct="0">
              <a:defRPr/>
            </a:pP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247650" y="1143001"/>
            <a:ext cx="9410700" cy="4288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Student Admission</a:t>
            </a:r>
            <a:endParaRPr lang="en-US" sz="2800" b="1" dirty="0"/>
          </a:p>
        </p:txBody>
      </p:sp>
      <p:pic>
        <p:nvPicPr>
          <p:cNvPr id="11" name="Picture 3"/>
          <p:cNvPicPr>
            <a:picLocks noChangeAspect="1" noChangeArrowheads="1"/>
          </p:cNvPicPr>
          <p:nvPr/>
        </p:nvPicPr>
        <p:blipFill>
          <a:blip r:embed="rId3"/>
          <a:srcRect/>
          <a:stretch>
            <a:fillRect/>
          </a:stretch>
        </p:blipFill>
        <p:spPr bwMode="auto">
          <a:xfrm>
            <a:off x="1828800" y="609600"/>
            <a:ext cx="5613400" cy="2857945"/>
          </a:xfrm>
          <a:prstGeom prst="rect">
            <a:avLst/>
          </a:prstGeom>
          <a:ln>
            <a:noFill/>
          </a:ln>
          <a:effectLst>
            <a:outerShdw blurRad="292100" dist="139700" dir="2700000" algn="tl" rotWithShape="0">
              <a:srgbClr val="333333">
                <a:alpha val="65000"/>
              </a:srgbClr>
            </a:outerShdw>
          </a:effectLst>
        </p:spPr>
      </p:pic>
      <p:pic>
        <p:nvPicPr>
          <p:cNvPr id="14" name="Picture 4"/>
          <p:cNvPicPr>
            <a:picLocks noChangeAspect="1" noChangeArrowheads="1"/>
          </p:cNvPicPr>
          <p:nvPr/>
        </p:nvPicPr>
        <p:blipFill>
          <a:blip r:embed="rId4"/>
          <a:srcRect/>
          <a:stretch>
            <a:fillRect/>
          </a:stretch>
        </p:blipFill>
        <p:spPr bwMode="auto">
          <a:xfrm>
            <a:off x="1923298" y="3429000"/>
            <a:ext cx="5544302"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Student Admission List</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Student Admission list can be viewed here. Also there is some filter criteria available, so that user can get their desired report.</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65100" y="838200"/>
            <a:ext cx="956153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Class wise Student Promotion</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Class wise student promotion can be done at end of the session</a:t>
            </a:r>
            <a:endParaRPr lang="en-IN" sz="2000" b="1" dirty="0">
              <a:solidFill>
                <a:srgbClr val="C00000"/>
              </a:solidFill>
              <a:latin typeface="+mj-lt"/>
            </a:endParaRPr>
          </a:p>
        </p:txBody>
      </p:sp>
      <p:pic>
        <p:nvPicPr>
          <p:cNvPr id="13" name="Picture 3"/>
          <p:cNvPicPr>
            <a:picLocks noChangeAspect="1" noChangeArrowheads="1"/>
          </p:cNvPicPr>
          <p:nvPr/>
        </p:nvPicPr>
        <p:blipFill>
          <a:blip r:embed="rId3"/>
          <a:srcRect/>
          <a:stretch>
            <a:fillRect/>
          </a:stretch>
        </p:blipFill>
        <p:spPr bwMode="auto">
          <a:xfrm>
            <a:off x="165100" y="990601"/>
            <a:ext cx="9575800" cy="4648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Misc Fee (Not Compulsory For All)</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Misc Fee for individual student can be defined in addition to regular fee that is generated automatically during admission or class promotion</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34619" y="1600200"/>
            <a:ext cx="965835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Modify The Existing Fee</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Existing fee of any student can be modified here by an authorized person as per the requirement</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82551" y="990600"/>
            <a:ext cx="9734217"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Receive Regular College Fee</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This interface will help the user to receive regular fee with option for cash/ bank </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65100" y="1295400"/>
            <a:ext cx="95758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p:cNvPicPr>
            <a:picLocks noChangeAspect="1" noChangeArrowheads="1"/>
          </p:cNvPicPr>
          <p:nvPr/>
        </p:nvPicPr>
        <p:blipFill>
          <a:blip r:embed="rId4"/>
          <a:srcRect/>
          <a:stretch>
            <a:fillRect/>
          </a:stretch>
        </p:blipFill>
        <p:spPr bwMode="auto">
          <a:xfrm>
            <a:off x="1898650" y="1295400"/>
            <a:ext cx="784225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View Received Fee List</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History of already received fee can be viewed here with option for filter between 2 dates</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65100" y="1295400"/>
            <a:ext cx="9575800"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sz="2000" b="1" dirty="0" smtClean="0">
                <a:solidFill>
                  <a:srgbClr val="C00000"/>
                </a:solidFill>
                <a:latin typeface="+mj-lt"/>
              </a:rPr>
              <a:t>Note: Module wise complete navigation dashboard for all users</a:t>
            </a: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User Dashboard</a:t>
            </a:r>
            <a:endParaRPr lang="en-US" sz="2800" b="1" dirty="0"/>
          </a:p>
        </p:txBody>
      </p:sp>
      <p:pic>
        <p:nvPicPr>
          <p:cNvPr id="11" name="Picture 2"/>
          <p:cNvPicPr>
            <a:picLocks noChangeAspect="1" noChangeArrowheads="1"/>
          </p:cNvPicPr>
          <p:nvPr/>
        </p:nvPicPr>
        <p:blipFill>
          <a:blip r:embed="rId3"/>
          <a:srcRect/>
          <a:stretch>
            <a:fillRect/>
          </a:stretch>
        </p:blipFill>
        <p:spPr bwMode="auto">
          <a:xfrm>
            <a:off x="152400" y="1143000"/>
            <a:ext cx="9597701"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Print Fee Receipt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Instantly the fee receipt can be printed after the fee is received in the counter </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568450" y="990601"/>
            <a:ext cx="7016750" cy="4648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extLst>
          </a:blip>
          <a:stretch>
            <a:fillRect/>
          </a:stretch>
        </p:blipFill>
        <p:spPr>
          <a:xfrm>
            <a:off x="247650" y="2514600"/>
            <a:ext cx="9493250" cy="914400"/>
          </a:xfrm>
          <a:prstGeom prst="rect">
            <a:avLst/>
          </a:prstGeom>
          <a:ln>
            <a:noFill/>
          </a:ln>
          <a:effectLst>
            <a:softEdge rad="112500"/>
          </a:effectLst>
        </p:spPr>
      </p:pic>
      <p:sp>
        <p:nvSpPr>
          <p:cNvPr id="6" name="Title 5"/>
          <p:cNvSpPr>
            <a:spLocks noGrp="1"/>
          </p:cNvSpPr>
          <p:nvPr>
            <p:ph type="title"/>
          </p:nvPr>
        </p:nvSpPr>
        <p:spPr>
          <a:xfrm>
            <a:off x="577850" y="2590800"/>
            <a:ext cx="8915400" cy="762000"/>
          </a:xfrm>
        </p:spPr>
        <p:txBody>
          <a:bodyPr/>
          <a:lstStyle/>
          <a:p>
            <a:r>
              <a:rPr lang="en-US" sz="4800" b="1" dirty="0" smtClean="0"/>
              <a:t>Reports</a:t>
            </a:r>
            <a:endParaRPr lang="en-IN" sz="4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Student List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Student list can be viewed with filter option like category, branch, course etc. </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82550" y="896481"/>
            <a:ext cx="9658350" cy="4742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Fee Received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Fee received history can be seen here with required filter option</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52400" y="1219200"/>
            <a:ext cx="9475397"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Student wise Fee Received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Fee received details for specific student can be checked here.</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52400" y="990601"/>
            <a:ext cx="9584974" cy="43434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Component wise Fee Received Report Summary</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Fee component wise reports can be checked between 2 dates or for full session</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211664" y="1295400"/>
            <a:ext cx="9529236"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Student wise Fee Due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Fee dues for particular student can be checked on the page</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65101" y="1247776"/>
            <a:ext cx="9493251" cy="423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Fee Dues Report</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Fee defaulters report for all student can be checked with this page. With option for detail view for specific amount </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65100" y="914400"/>
            <a:ext cx="9506029" cy="4237659"/>
          </a:xfrm>
          <a:prstGeom prst="rect">
            <a:avLst/>
          </a:prstGeom>
          <a:noFill/>
          <a:ln w="9525">
            <a:no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3549650" y="2743200"/>
            <a:ext cx="4583131" cy="1376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4"/>
          <p:cNvPicPr>
            <a:picLocks noChangeAspect="1" noChangeArrowheads="1"/>
          </p:cNvPicPr>
          <p:nvPr/>
        </p:nvPicPr>
        <p:blipFill>
          <a:blip r:embed="rId5"/>
          <a:srcRect/>
          <a:stretch>
            <a:fillRect/>
          </a:stretch>
        </p:blipFill>
        <p:spPr bwMode="auto">
          <a:xfrm>
            <a:off x="2806701" y="3962400"/>
            <a:ext cx="6800056" cy="1579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Duplicate Receipt of Student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Duplicate fee receipt can be printed in case of request fro parents</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82550" y="990600"/>
            <a:ext cx="965835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Fee Concession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Consolidated concession report can be printed here</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52400" y="1143000"/>
            <a:ext cx="9584973"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6100" y="2350532"/>
            <a:ext cx="5035550" cy="369332"/>
          </a:xfrm>
          <a:prstGeom prst="rect">
            <a:avLst/>
          </a:prstGeom>
          <a:noFill/>
        </p:spPr>
        <p:txBody>
          <a:bodyPr wrap="square" rtlCol="0">
            <a:spAutoFit/>
          </a:bodyPr>
          <a:lstStyle/>
          <a:p>
            <a:endParaRPr lang="en-IN" dirty="0"/>
          </a:p>
        </p:txBody>
      </p:sp>
      <p:pic>
        <p:nvPicPr>
          <p:cNvPr id="8" name="Picture 7"/>
          <p:cNvPicPr>
            <a:picLocks noChangeAspect="1"/>
          </p:cNvPicPr>
          <p:nvPr/>
        </p:nvPicPr>
        <p:blipFill>
          <a:blip r:embed="rId2" cstate="print">
            <a:extLst>
              <a:ext uri="{28A0092B-C50C-407E-A947-70E740481C1C}"/>
            </a:extLst>
          </a:blip>
          <a:stretch>
            <a:fillRect/>
          </a:stretch>
        </p:blipFill>
        <p:spPr>
          <a:xfrm>
            <a:off x="0" y="1905001"/>
            <a:ext cx="9906000" cy="1272209"/>
          </a:xfrm>
          <a:prstGeom prst="rect">
            <a:avLst/>
          </a:prstGeom>
          <a:ln>
            <a:noFill/>
          </a:ln>
          <a:effectLst>
            <a:softEdge rad="112500"/>
          </a:effectLst>
        </p:spPr>
      </p:pic>
      <p:sp>
        <p:nvSpPr>
          <p:cNvPr id="11" name="TextBox 10"/>
          <p:cNvSpPr txBox="1"/>
          <p:nvPr/>
        </p:nvSpPr>
        <p:spPr>
          <a:xfrm>
            <a:off x="-82550" y="2133602"/>
            <a:ext cx="9410700" cy="830997"/>
          </a:xfrm>
          <a:prstGeom prst="rect">
            <a:avLst/>
          </a:prstGeom>
          <a:noFill/>
        </p:spPr>
        <p:txBody>
          <a:bodyPr wrap="square" rtlCol="0">
            <a:spAutoFit/>
          </a:bodyPr>
          <a:lstStyle/>
          <a:p>
            <a:pPr algn="ctr"/>
            <a:r>
              <a:rPr lang="en-US" sz="4800" b="1" dirty="0" smtClean="0"/>
              <a:t>        </a:t>
            </a:r>
            <a:r>
              <a:rPr lang="en-US" sz="4400" b="1" dirty="0" smtClean="0"/>
              <a:t>USER ADMINISTRATION</a:t>
            </a:r>
            <a:endParaRPr lang="en-IN" sz="44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extLst>
          </a:blip>
          <a:stretch>
            <a:fillRect/>
          </a:stretch>
        </p:blipFill>
        <p:spPr>
          <a:xfrm>
            <a:off x="412750" y="1524000"/>
            <a:ext cx="9163050" cy="1828800"/>
          </a:xfrm>
          <a:prstGeom prst="rect">
            <a:avLst/>
          </a:prstGeom>
          <a:ln>
            <a:noFill/>
          </a:ln>
          <a:effectLst>
            <a:softEdge rad="112500"/>
          </a:effectLst>
        </p:spPr>
      </p:pic>
      <p:sp>
        <p:nvSpPr>
          <p:cNvPr id="2051" name="Title 1"/>
          <p:cNvSpPr>
            <a:spLocks noGrp="1"/>
          </p:cNvSpPr>
          <p:nvPr>
            <p:ph type="ctrTitle"/>
          </p:nvPr>
        </p:nvSpPr>
        <p:spPr>
          <a:xfrm>
            <a:off x="577850" y="1828800"/>
            <a:ext cx="8997950" cy="1143000"/>
          </a:xfrm>
        </p:spPr>
        <p:txBody>
          <a:bodyPr/>
          <a:lstStyle/>
          <a:p>
            <a:pPr eaLnBrk="1" hangingPunct="1"/>
            <a:r>
              <a:rPr lang="en-US" sz="4800" b="1" dirty="0" smtClean="0"/>
              <a:t>ACCOUNTS MODULE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Accounts Module Home Page</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Welcome Page with side access Menu to access different pages</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65102" y="1138239"/>
            <a:ext cx="9575799" cy="4424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Set Opening balance on new Financial Year</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Opening balance can be set on opening of new financial year to match the balance sheet</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247650" y="1343025"/>
            <a:ext cx="9410700" cy="4171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p:cNvPicPr>
            <a:picLocks noChangeAspect="1" noChangeArrowheads="1"/>
          </p:cNvPicPr>
          <p:nvPr/>
        </p:nvPicPr>
        <p:blipFill>
          <a:blip r:embed="rId4"/>
          <a:srcRect/>
          <a:stretch>
            <a:fillRect/>
          </a:stretch>
        </p:blipFill>
        <p:spPr bwMode="auto">
          <a:xfrm>
            <a:off x="2559050" y="1371600"/>
            <a:ext cx="7099300" cy="2971800"/>
          </a:xfrm>
          <a:prstGeom prst="rect">
            <a:avLst/>
          </a:prstGeom>
          <a:ln>
            <a:noFill/>
          </a:ln>
          <a:effectLst>
            <a:outerShdw blurRad="292100" dist="139700" dir="2700000" algn="tl" rotWithShape="0">
              <a:srgbClr val="333333">
                <a:alpha val="65000"/>
              </a:srgbClr>
            </a:outerShdw>
          </a:effectLst>
        </p:spPr>
      </p:pic>
      <p:pic>
        <p:nvPicPr>
          <p:cNvPr id="15" name="Picture 3"/>
          <p:cNvPicPr>
            <a:picLocks noChangeAspect="1" noChangeArrowheads="1"/>
          </p:cNvPicPr>
          <p:nvPr/>
        </p:nvPicPr>
        <p:blipFill>
          <a:blip r:embed="rId5"/>
          <a:srcRect/>
          <a:stretch>
            <a:fillRect/>
          </a:stretch>
        </p:blipFill>
        <p:spPr bwMode="auto">
          <a:xfrm>
            <a:off x="2559050" y="4419600"/>
            <a:ext cx="7099300" cy="1066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Account Heads</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Accounting heads can be created here as per the requirement</a:t>
            </a:r>
            <a:endParaRPr lang="en-IN" sz="2000" b="1" dirty="0">
              <a:solidFill>
                <a:srgbClr val="C00000"/>
              </a:solidFill>
              <a:latin typeface="+mj-lt"/>
            </a:endParaRPr>
          </a:p>
        </p:txBody>
      </p:sp>
      <p:pic>
        <p:nvPicPr>
          <p:cNvPr id="13" name="Picture 5"/>
          <p:cNvPicPr>
            <a:picLocks noChangeAspect="1" noChangeArrowheads="1"/>
          </p:cNvPicPr>
          <p:nvPr/>
        </p:nvPicPr>
        <p:blipFill>
          <a:blip r:embed="rId3"/>
          <a:srcRect/>
          <a:stretch>
            <a:fillRect/>
          </a:stretch>
        </p:blipFill>
        <p:spPr bwMode="auto">
          <a:xfrm>
            <a:off x="165100" y="990600"/>
            <a:ext cx="95758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Create New Party Account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Party account of creditors/debtors can be created here</a:t>
            </a:r>
            <a:endParaRPr lang="en-IN" sz="2000" b="1" dirty="0">
              <a:solidFill>
                <a:srgbClr val="C00000"/>
              </a:solidFill>
              <a:latin typeface="+mj-lt"/>
            </a:endParaRPr>
          </a:p>
        </p:txBody>
      </p:sp>
      <p:pic>
        <p:nvPicPr>
          <p:cNvPr id="11" name="Picture 3"/>
          <p:cNvPicPr>
            <a:picLocks noChangeAspect="1" noChangeArrowheads="1"/>
          </p:cNvPicPr>
          <p:nvPr/>
        </p:nvPicPr>
        <p:blipFill>
          <a:blip r:embed="rId3"/>
          <a:srcRect/>
          <a:stretch>
            <a:fillRect/>
          </a:stretch>
        </p:blipFill>
        <p:spPr bwMode="auto">
          <a:xfrm>
            <a:off x="192616" y="1066800"/>
            <a:ext cx="1623484"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p:cNvPicPr>
            <a:picLocks noChangeAspect="1" noChangeArrowheads="1"/>
          </p:cNvPicPr>
          <p:nvPr/>
        </p:nvPicPr>
        <p:blipFill>
          <a:blip r:embed="rId4"/>
          <a:srcRect/>
          <a:stretch>
            <a:fillRect/>
          </a:stretch>
        </p:blipFill>
        <p:spPr bwMode="auto">
          <a:xfrm>
            <a:off x="1828800" y="1066800"/>
            <a:ext cx="7645975"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Party List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Party account list can be viewed with full details</a:t>
            </a:r>
            <a:endParaRPr lang="en-IN" sz="2000" b="1" dirty="0">
              <a:solidFill>
                <a:srgbClr val="C00000"/>
              </a:solidFill>
              <a:latin typeface="+mj-lt"/>
            </a:endParaRPr>
          </a:p>
        </p:txBody>
      </p:sp>
      <p:pic>
        <p:nvPicPr>
          <p:cNvPr id="13" name="Picture 3"/>
          <p:cNvPicPr>
            <a:picLocks noChangeAspect="1" noChangeArrowheads="1"/>
          </p:cNvPicPr>
          <p:nvPr/>
        </p:nvPicPr>
        <p:blipFill>
          <a:blip r:embed="rId3"/>
          <a:srcRect/>
          <a:stretch>
            <a:fillRect/>
          </a:stretch>
        </p:blipFill>
        <p:spPr bwMode="auto">
          <a:xfrm>
            <a:off x="165100" y="990601"/>
            <a:ext cx="1651000" cy="4571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p:nvPr/>
        </p:nvPicPr>
        <p:blipFill>
          <a:blip r:embed="rId4"/>
          <a:srcRect/>
          <a:stretch>
            <a:fillRect/>
          </a:stretch>
        </p:blipFill>
        <p:spPr bwMode="auto">
          <a:xfrm>
            <a:off x="1816100" y="990600"/>
            <a:ext cx="784225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Expense Entry</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All day to day accounting expenses can be entered here</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203548" y="990600"/>
            <a:ext cx="2268294" cy="4495800"/>
          </a:xfrm>
          <a:prstGeom prst="rect">
            <a:avLst/>
          </a:prstGeom>
          <a:noFill/>
          <a:ln w="9525">
            <a:noFill/>
            <a:miter lim="800000"/>
            <a:headEnd/>
            <a:tailEnd/>
          </a:ln>
          <a:effectLst/>
        </p:spPr>
      </p:pic>
      <p:pic>
        <p:nvPicPr>
          <p:cNvPr id="14" name="Picture 2"/>
          <p:cNvPicPr>
            <a:picLocks noChangeAspect="1" noChangeArrowheads="1"/>
          </p:cNvPicPr>
          <p:nvPr/>
        </p:nvPicPr>
        <p:blipFill>
          <a:blip r:embed="rId4"/>
          <a:srcRect/>
          <a:stretch>
            <a:fillRect/>
          </a:stretch>
        </p:blipFill>
        <p:spPr bwMode="auto">
          <a:xfrm>
            <a:off x="2476501" y="990600"/>
            <a:ext cx="6972299" cy="44612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Payment Voucher Entry</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While doing payment to any party account the details can be posted using this page.</a:t>
            </a:r>
            <a:endParaRPr lang="en-IN" sz="2000" b="1" dirty="0">
              <a:solidFill>
                <a:srgbClr val="C00000"/>
              </a:solidFill>
              <a:latin typeface="+mj-lt"/>
            </a:endParaRPr>
          </a:p>
        </p:txBody>
      </p:sp>
      <p:pic>
        <p:nvPicPr>
          <p:cNvPr id="13" name="Picture 4"/>
          <p:cNvPicPr>
            <a:picLocks noChangeAspect="1" noChangeArrowheads="1"/>
          </p:cNvPicPr>
          <p:nvPr/>
        </p:nvPicPr>
        <p:blipFill>
          <a:blip r:embed="rId3"/>
          <a:srcRect/>
          <a:stretch>
            <a:fillRect/>
          </a:stretch>
        </p:blipFill>
        <p:spPr bwMode="auto">
          <a:xfrm>
            <a:off x="165101" y="990600"/>
            <a:ext cx="2301081" cy="4419600"/>
          </a:xfrm>
          <a:prstGeom prst="rect">
            <a:avLst/>
          </a:prstGeom>
          <a:noFill/>
          <a:ln w="9525">
            <a:noFill/>
            <a:miter lim="800000"/>
            <a:headEnd/>
            <a:tailEnd/>
          </a:ln>
          <a:effectLst/>
        </p:spPr>
      </p:pic>
      <p:pic>
        <p:nvPicPr>
          <p:cNvPr id="15" name="Picture 2"/>
          <p:cNvPicPr>
            <a:picLocks noChangeAspect="1" noChangeArrowheads="1"/>
          </p:cNvPicPr>
          <p:nvPr/>
        </p:nvPicPr>
        <p:blipFill>
          <a:blip r:embed="rId4"/>
          <a:srcRect/>
          <a:stretch>
            <a:fillRect/>
          </a:stretch>
        </p:blipFill>
        <p:spPr bwMode="auto">
          <a:xfrm>
            <a:off x="2476500" y="990600"/>
            <a:ext cx="7181850" cy="441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Receipt Voucher Entry</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Except college fee any other received amount can be posted here </a:t>
            </a:r>
            <a:endParaRPr lang="en-IN" sz="2000" b="1" dirty="0">
              <a:solidFill>
                <a:srgbClr val="C00000"/>
              </a:solidFill>
              <a:latin typeface="+mj-lt"/>
            </a:endParaRPr>
          </a:p>
        </p:txBody>
      </p:sp>
      <p:pic>
        <p:nvPicPr>
          <p:cNvPr id="14" name="Picture 2"/>
          <p:cNvPicPr>
            <a:picLocks noChangeAspect="1" noChangeArrowheads="1"/>
          </p:cNvPicPr>
          <p:nvPr/>
        </p:nvPicPr>
        <p:blipFill>
          <a:blip r:embed="rId3"/>
          <a:srcRect/>
          <a:stretch>
            <a:fillRect/>
          </a:stretch>
        </p:blipFill>
        <p:spPr bwMode="auto">
          <a:xfrm>
            <a:off x="2476502" y="990600"/>
            <a:ext cx="7264399"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2"/>
          <p:cNvPicPr>
            <a:picLocks noChangeAspect="1" noChangeArrowheads="1"/>
          </p:cNvPicPr>
          <p:nvPr/>
        </p:nvPicPr>
        <p:blipFill>
          <a:blip r:embed="rId4"/>
          <a:srcRect/>
          <a:stretch>
            <a:fillRect/>
          </a:stretch>
        </p:blipFill>
        <p:spPr bwMode="auto">
          <a:xfrm>
            <a:off x="165100" y="990600"/>
            <a:ext cx="2311400" cy="4648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Bank Deposit / Withdrawals</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Bank deposit / withdrawals can be posted here that will reflect automatically in daily cash book</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65101" y="914400"/>
            <a:ext cx="2301081"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p:cNvPicPr>
            <a:picLocks noChangeAspect="1" noChangeArrowheads="1"/>
          </p:cNvPicPr>
          <p:nvPr/>
        </p:nvPicPr>
        <p:blipFill>
          <a:blip r:embed="rId4"/>
          <a:srcRect/>
          <a:stretch>
            <a:fillRect/>
          </a:stretch>
        </p:blipFill>
        <p:spPr bwMode="auto">
          <a:xfrm>
            <a:off x="2476500" y="914400"/>
            <a:ext cx="7173525"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2000" b="1" dirty="0" smtClean="0">
                <a:solidFill>
                  <a:srgbClr val="C00000"/>
                </a:solidFill>
                <a:latin typeface="+mj-lt"/>
              </a:rPr>
              <a:t>Note: Administration Module to define different users and assign permission to access different pages in the software</a:t>
            </a:r>
            <a:endParaRPr lang="en-IN" sz="2000" b="1" dirty="0" smtClean="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User Administration</a:t>
            </a:r>
            <a:endParaRPr lang="en-US" sz="2800" b="1" dirty="0"/>
          </a:p>
        </p:txBody>
      </p:sp>
      <p:pic>
        <p:nvPicPr>
          <p:cNvPr id="7" name="Picture 2"/>
          <p:cNvPicPr>
            <a:picLocks noChangeAspect="1" noChangeArrowheads="1"/>
          </p:cNvPicPr>
          <p:nvPr/>
        </p:nvPicPr>
        <p:blipFill>
          <a:blip r:embed="rId3"/>
          <a:srcRect/>
          <a:stretch>
            <a:fillRect/>
          </a:stretch>
        </p:blipFill>
        <p:spPr bwMode="auto">
          <a:xfrm>
            <a:off x="381000" y="838200"/>
            <a:ext cx="2438400" cy="43540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3"/>
          <p:cNvPicPr>
            <a:picLocks noChangeAspect="1" noChangeArrowheads="1"/>
          </p:cNvPicPr>
          <p:nvPr/>
        </p:nvPicPr>
        <p:blipFill>
          <a:blip r:embed="rId4"/>
          <a:srcRect/>
          <a:stretch>
            <a:fillRect/>
          </a:stretch>
        </p:blipFill>
        <p:spPr bwMode="auto">
          <a:xfrm>
            <a:off x="2743200" y="838200"/>
            <a:ext cx="67056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extLst>
          </a:blip>
          <a:stretch>
            <a:fillRect/>
          </a:stretch>
        </p:blipFill>
        <p:spPr>
          <a:xfrm>
            <a:off x="165100" y="2362200"/>
            <a:ext cx="9493250" cy="914400"/>
          </a:xfrm>
          <a:prstGeom prst="rect">
            <a:avLst/>
          </a:prstGeom>
          <a:ln>
            <a:noFill/>
          </a:ln>
          <a:effectLst>
            <a:softEdge rad="112500"/>
          </a:effectLst>
        </p:spPr>
      </p:pic>
      <p:sp>
        <p:nvSpPr>
          <p:cNvPr id="6" name="Title 5"/>
          <p:cNvSpPr>
            <a:spLocks noGrp="1"/>
          </p:cNvSpPr>
          <p:nvPr>
            <p:ph type="title"/>
          </p:nvPr>
        </p:nvSpPr>
        <p:spPr>
          <a:xfrm>
            <a:off x="412750" y="2438400"/>
            <a:ext cx="8915400" cy="762000"/>
          </a:xfrm>
        </p:spPr>
        <p:txBody>
          <a:bodyPr/>
          <a:lstStyle/>
          <a:p>
            <a:r>
              <a:rPr lang="en-US" sz="4800" b="1" dirty="0" smtClean="0"/>
              <a:t>Accounts Module Reports</a:t>
            </a:r>
            <a:endParaRPr lang="en-IN" sz="4800"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Account Ledger Report</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Account head wise ledger report can be viewed with required filters between 2 dates</a:t>
            </a:r>
            <a:endParaRPr lang="en-IN" sz="2000" b="1" dirty="0">
              <a:solidFill>
                <a:srgbClr val="C00000"/>
              </a:solidFill>
              <a:latin typeface="+mj-lt"/>
            </a:endParaRPr>
          </a:p>
        </p:txBody>
      </p:sp>
      <p:pic>
        <p:nvPicPr>
          <p:cNvPr id="14" name="Picture 2"/>
          <p:cNvPicPr>
            <a:picLocks noChangeAspect="1" noChangeArrowheads="1"/>
          </p:cNvPicPr>
          <p:nvPr/>
        </p:nvPicPr>
        <p:blipFill>
          <a:blip r:embed="rId3"/>
          <a:srcRect/>
          <a:stretch>
            <a:fillRect/>
          </a:stretch>
        </p:blipFill>
        <p:spPr bwMode="auto">
          <a:xfrm>
            <a:off x="165101" y="914400"/>
            <a:ext cx="2342356" cy="4724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2"/>
          <p:cNvPicPr>
            <a:picLocks noChangeAspect="1" noChangeArrowheads="1"/>
          </p:cNvPicPr>
          <p:nvPr/>
        </p:nvPicPr>
        <p:blipFill>
          <a:blip r:embed="rId4"/>
          <a:srcRect/>
          <a:stretch>
            <a:fillRect/>
          </a:stretch>
        </p:blipFill>
        <p:spPr bwMode="auto">
          <a:xfrm>
            <a:off x="2497138" y="914400"/>
            <a:ext cx="7290724"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Daily Cash Book</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Daily cash book report can be printed and viewed here</a:t>
            </a:r>
            <a:endParaRPr lang="en-IN" sz="2000" b="1" dirty="0">
              <a:solidFill>
                <a:srgbClr val="C00000"/>
              </a:solidFill>
              <a:latin typeface="+mj-lt"/>
            </a:endParaRPr>
          </a:p>
        </p:txBody>
      </p:sp>
      <p:pic>
        <p:nvPicPr>
          <p:cNvPr id="11" name="Picture 4"/>
          <p:cNvPicPr>
            <a:picLocks noChangeAspect="1" noChangeArrowheads="1"/>
          </p:cNvPicPr>
          <p:nvPr/>
        </p:nvPicPr>
        <p:blipFill>
          <a:blip r:embed="rId3"/>
          <a:srcRect/>
          <a:stretch>
            <a:fillRect/>
          </a:stretch>
        </p:blipFill>
        <p:spPr bwMode="auto">
          <a:xfrm>
            <a:off x="82550" y="1295400"/>
            <a:ext cx="9740900" cy="3767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Income &amp; Expenditure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Income &amp; Expense summary required for annual return can be printed from here</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82552" y="1371600"/>
            <a:ext cx="9658349"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Payment &amp; Receipt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Payment &amp; Receipt details for a particular Financial year can be checked / printed</a:t>
            </a:r>
            <a:endParaRPr lang="en-IN" sz="2000" b="1" dirty="0">
              <a:solidFill>
                <a:srgbClr val="C00000"/>
              </a:solidFill>
              <a:latin typeface="+mj-lt"/>
            </a:endParaRPr>
          </a:p>
        </p:txBody>
      </p:sp>
      <p:pic>
        <p:nvPicPr>
          <p:cNvPr id="14" name="Picture 2"/>
          <p:cNvPicPr>
            <a:picLocks noChangeAspect="1" noChangeArrowheads="1"/>
          </p:cNvPicPr>
          <p:nvPr/>
        </p:nvPicPr>
        <p:blipFill>
          <a:blip r:embed="rId3"/>
          <a:srcRect/>
          <a:stretch>
            <a:fillRect/>
          </a:stretch>
        </p:blipFill>
        <p:spPr bwMode="auto">
          <a:xfrm>
            <a:off x="165100" y="1143000"/>
            <a:ext cx="957580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Trial Balance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Trial balance report required for audit purpose can be checked/ printed</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33386" y="1143000"/>
            <a:ext cx="9690064"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Profit &amp; Loss Statement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Profit loss statement for audit can be checked/printed</a:t>
            </a:r>
            <a:endParaRPr lang="en-IN" sz="2000" b="1" dirty="0">
              <a:solidFill>
                <a:srgbClr val="C00000"/>
              </a:solidFill>
              <a:latin typeface="+mj-lt"/>
            </a:endParaRPr>
          </a:p>
        </p:txBody>
      </p:sp>
      <p:pic>
        <p:nvPicPr>
          <p:cNvPr id="15" name="Picture 2"/>
          <p:cNvPicPr>
            <a:picLocks noChangeAspect="1" noChangeArrowheads="1"/>
          </p:cNvPicPr>
          <p:nvPr/>
        </p:nvPicPr>
        <p:blipFill>
          <a:blip r:embed="rId3"/>
          <a:srcRect/>
          <a:stretch>
            <a:fillRect/>
          </a:stretch>
        </p:blipFill>
        <p:spPr bwMode="auto">
          <a:xfrm>
            <a:off x="165100" y="976314"/>
            <a:ext cx="9658351" cy="443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Balance Sheet</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Balance sheet statement for any Financial year can be checked / printed for audit purpose</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65100" y="1143000"/>
            <a:ext cx="965835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Bank Re-conciliation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Bank Re-conciliation report can be checked with this page</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82550" y="1143000"/>
            <a:ext cx="9658350"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Expense Report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Expenses report between 2 dates or during a period can be checked/ printed</a:t>
            </a:r>
            <a:endParaRPr lang="en-IN" sz="2000" b="1" dirty="0">
              <a:solidFill>
                <a:srgbClr val="C00000"/>
              </a:solidFill>
              <a:latin typeface="+mj-lt"/>
            </a:endParaRPr>
          </a:p>
        </p:txBody>
      </p:sp>
      <p:pic>
        <p:nvPicPr>
          <p:cNvPr id="13" name="Picture 3"/>
          <p:cNvPicPr>
            <a:picLocks noChangeAspect="1" noChangeArrowheads="1"/>
          </p:cNvPicPr>
          <p:nvPr/>
        </p:nvPicPr>
        <p:blipFill>
          <a:blip r:embed="rId3"/>
          <a:srcRect/>
          <a:stretch>
            <a:fillRect/>
          </a:stretch>
        </p:blipFill>
        <p:spPr bwMode="auto">
          <a:xfrm>
            <a:off x="165100" y="1295400"/>
            <a:ext cx="2311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2"/>
          <p:cNvPicPr>
            <a:picLocks noChangeAspect="1" noChangeArrowheads="1"/>
          </p:cNvPicPr>
          <p:nvPr/>
        </p:nvPicPr>
        <p:blipFill>
          <a:blip r:embed="rId4"/>
          <a:srcRect/>
          <a:stretch>
            <a:fillRect/>
          </a:stretch>
        </p:blipFill>
        <p:spPr bwMode="auto">
          <a:xfrm>
            <a:off x="2476500" y="1295400"/>
            <a:ext cx="718185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2000" b="1" dirty="0" smtClean="0">
                <a:solidFill>
                  <a:srgbClr val="C00000"/>
                </a:solidFill>
                <a:latin typeface="+mj-lt"/>
              </a:rPr>
              <a:t>Note: Administration Module to define different users and assign permission to access different pages in the software</a:t>
            </a:r>
            <a:endParaRPr lang="en-IN" sz="2000" b="1" dirty="0" smtClean="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Create New User</a:t>
            </a:r>
            <a:endParaRPr lang="en-US" sz="2800" b="1" dirty="0"/>
          </a:p>
        </p:txBody>
      </p:sp>
      <p:pic>
        <p:nvPicPr>
          <p:cNvPr id="11" name="Picture 2"/>
          <p:cNvPicPr>
            <a:picLocks noChangeAspect="1" noChangeArrowheads="1"/>
          </p:cNvPicPr>
          <p:nvPr/>
        </p:nvPicPr>
        <p:blipFill>
          <a:blip r:embed="rId3"/>
          <a:srcRect/>
          <a:stretch>
            <a:fillRect/>
          </a:stretch>
        </p:blipFill>
        <p:spPr bwMode="auto">
          <a:xfrm>
            <a:off x="381000" y="748458"/>
            <a:ext cx="9067800" cy="47609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extLst>
          </a:blip>
          <a:stretch>
            <a:fillRect/>
          </a:stretch>
        </p:blipFill>
        <p:spPr>
          <a:xfrm>
            <a:off x="165100" y="1828800"/>
            <a:ext cx="9493250" cy="1752600"/>
          </a:xfrm>
          <a:prstGeom prst="rect">
            <a:avLst/>
          </a:prstGeom>
          <a:ln>
            <a:noFill/>
          </a:ln>
          <a:effectLst>
            <a:softEdge rad="112500"/>
          </a:effectLst>
        </p:spPr>
      </p:pic>
      <p:sp>
        <p:nvSpPr>
          <p:cNvPr id="6" name="Title 5"/>
          <p:cNvSpPr>
            <a:spLocks noGrp="1"/>
          </p:cNvSpPr>
          <p:nvPr>
            <p:ph type="title"/>
          </p:nvPr>
        </p:nvSpPr>
        <p:spPr>
          <a:xfrm>
            <a:off x="495300" y="2209800"/>
            <a:ext cx="8915400" cy="762000"/>
          </a:xfrm>
        </p:spPr>
        <p:txBody>
          <a:bodyPr/>
          <a:lstStyle/>
          <a:p>
            <a:r>
              <a:rPr lang="en-US" sz="3200" b="1" dirty="0" smtClean="0"/>
              <a:t>Any other accounting related reports can be generated as per the organization requirement</a:t>
            </a:r>
            <a:endParaRPr lang="en-IN" sz="3200"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extLst>
          </a:blip>
          <a:stretch>
            <a:fillRect/>
          </a:stretch>
        </p:blipFill>
        <p:spPr>
          <a:xfrm>
            <a:off x="412750" y="1524000"/>
            <a:ext cx="9163050" cy="1828800"/>
          </a:xfrm>
          <a:prstGeom prst="rect">
            <a:avLst/>
          </a:prstGeom>
          <a:ln>
            <a:noFill/>
          </a:ln>
          <a:effectLst>
            <a:softEdge rad="112500"/>
          </a:effectLst>
        </p:spPr>
      </p:pic>
      <p:sp>
        <p:nvSpPr>
          <p:cNvPr id="2051" name="Title 1"/>
          <p:cNvSpPr>
            <a:spLocks noGrp="1"/>
          </p:cNvSpPr>
          <p:nvPr>
            <p:ph type="ctrTitle"/>
          </p:nvPr>
        </p:nvSpPr>
        <p:spPr>
          <a:xfrm>
            <a:off x="577850" y="1828800"/>
            <a:ext cx="8997950" cy="1143000"/>
          </a:xfrm>
        </p:spPr>
        <p:txBody>
          <a:bodyPr/>
          <a:lstStyle/>
          <a:p>
            <a:pPr eaLnBrk="1" hangingPunct="1"/>
            <a:r>
              <a:rPr lang="en-US" sz="4800" b="1" dirty="0" smtClean="0"/>
              <a:t>HR &amp; PAYROLL MODULE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Master Entry Module</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r>
              <a:rPr lang="en-US" sz="2000" b="1" dirty="0" smtClean="0">
                <a:solidFill>
                  <a:srgbClr val="C00000"/>
                </a:solidFill>
                <a:latin typeface="+mj-lt"/>
              </a:rPr>
              <a:t>Note:  All master entry can be done in this module that can be used through out the software use.</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825500" y="914401"/>
            <a:ext cx="8255000" cy="49674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Create New Department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r>
              <a:rPr lang="en-US" sz="2000" b="1" dirty="0" smtClean="0">
                <a:solidFill>
                  <a:srgbClr val="C00000"/>
                </a:solidFill>
                <a:latin typeface="+mj-lt"/>
              </a:rPr>
              <a:t>Note:  Different department in the organization can be created here</a:t>
            </a:r>
            <a:endParaRPr lang="en-IN" sz="2000" b="1" dirty="0">
              <a:solidFill>
                <a:srgbClr val="C00000"/>
              </a:solidFill>
              <a:latin typeface="+mj-lt"/>
            </a:endParaRPr>
          </a:p>
        </p:txBody>
      </p:sp>
      <p:pic>
        <p:nvPicPr>
          <p:cNvPr id="14" name="Picture 2"/>
          <p:cNvPicPr>
            <a:picLocks noChangeAspect="1" noChangeArrowheads="1"/>
          </p:cNvPicPr>
          <p:nvPr/>
        </p:nvPicPr>
        <p:blipFill>
          <a:blip r:embed="rId3"/>
          <a:srcRect/>
          <a:stretch>
            <a:fillRect/>
          </a:stretch>
        </p:blipFill>
        <p:spPr bwMode="auto">
          <a:xfrm>
            <a:off x="228600" y="838200"/>
            <a:ext cx="9448800" cy="4625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Designation</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r>
              <a:rPr lang="en-US" sz="2000" b="1" dirty="0" smtClean="0">
                <a:solidFill>
                  <a:srgbClr val="C00000"/>
                </a:solidFill>
                <a:latin typeface="+mj-lt"/>
              </a:rPr>
              <a:t>Note:  Define Designation for Employee</a:t>
            </a:r>
            <a:endParaRPr lang="en-IN" sz="2000" b="1" dirty="0">
              <a:solidFill>
                <a:srgbClr val="C00000"/>
              </a:solidFill>
              <a:latin typeface="+mj-lt"/>
            </a:endParaRPr>
          </a:p>
        </p:txBody>
      </p:sp>
      <p:pic>
        <p:nvPicPr>
          <p:cNvPr id="13" name="Picture 3"/>
          <p:cNvPicPr>
            <a:picLocks noChangeAspect="1" noChangeArrowheads="1"/>
          </p:cNvPicPr>
          <p:nvPr/>
        </p:nvPicPr>
        <p:blipFill>
          <a:blip r:embed="rId3"/>
          <a:srcRect/>
          <a:stretch>
            <a:fillRect/>
          </a:stretch>
        </p:blipFill>
        <p:spPr bwMode="auto">
          <a:xfrm>
            <a:off x="209012" y="685800"/>
            <a:ext cx="9534306" cy="4900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Allowance Type</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Different types of allowances authorized to employee like HRA, Conveyance Allow etc can be defined here</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52400" y="1265337"/>
            <a:ext cx="9601200" cy="3787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Deduction Type</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Different types of salary deduction can be defined </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52400" y="990600"/>
            <a:ext cx="9677400" cy="4377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Leave Type</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Different types of leave authorized for employee can be defined here</a:t>
            </a:r>
            <a:endParaRPr lang="en-IN" sz="2000" b="1" dirty="0">
              <a:solidFill>
                <a:srgbClr val="C00000"/>
              </a:solidFill>
              <a:latin typeface="+mj-lt"/>
            </a:endParaRPr>
          </a:p>
        </p:txBody>
      </p:sp>
      <p:pic>
        <p:nvPicPr>
          <p:cNvPr id="11" name="Content Placeholder 3"/>
          <p:cNvPicPr>
            <a:picLocks/>
          </p:cNvPicPr>
          <p:nvPr/>
        </p:nvPicPr>
        <p:blipFill>
          <a:blip r:embed="rId3"/>
          <a:srcRect/>
          <a:stretch>
            <a:fillRect/>
          </a:stretch>
        </p:blipFill>
        <p:spPr bwMode="auto">
          <a:xfrm>
            <a:off x="217631" y="838200"/>
            <a:ext cx="949325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Working Shift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Working shift can be defined as per the organization schedule</a:t>
            </a:r>
            <a:endParaRPr lang="en-IN" sz="2000" b="1" dirty="0">
              <a:solidFill>
                <a:srgbClr val="C00000"/>
              </a:solidFill>
              <a:latin typeface="+mj-lt"/>
            </a:endParaRPr>
          </a:p>
        </p:txBody>
      </p:sp>
      <p:pic>
        <p:nvPicPr>
          <p:cNvPr id="13" name="Picture 12"/>
          <p:cNvPicPr/>
          <p:nvPr/>
        </p:nvPicPr>
        <p:blipFill>
          <a:blip r:embed="rId3"/>
          <a:srcRect/>
          <a:stretch>
            <a:fillRect/>
          </a:stretch>
        </p:blipFill>
        <p:spPr bwMode="auto">
          <a:xfrm>
            <a:off x="381000" y="685800"/>
            <a:ext cx="9220200"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Holiday</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Holiday list for the current calendar year can be defined </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1038224" y="685800"/>
            <a:ext cx="7953375" cy="4894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2000" b="1" dirty="0" smtClean="0">
                <a:solidFill>
                  <a:srgbClr val="FF0000"/>
                </a:solidFill>
                <a:latin typeface="+mj-lt"/>
                <a:ea typeface="+mj-ea"/>
                <a:cs typeface="+mj-cs"/>
              </a:rPr>
              <a:t>Note: User level permission can be assigned here. Only permitted user can access particular module as per the requirement .</a:t>
            </a:r>
            <a:endParaRPr lang="en-IN" sz="2000" b="1" dirty="0" smtClean="0">
              <a:solidFill>
                <a:srgbClr val="FF0000"/>
              </a:solidFill>
              <a:latin typeface="+mj-lt"/>
              <a:ea typeface="+mj-ea"/>
              <a:cs typeface="+mj-cs"/>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Assign User Permission</a:t>
            </a:r>
            <a:endParaRPr lang="en-US" sz="2800" b="1" dirty="0"/>
          </a:p>
        </p:txBody>
      </p:sp>
      <p:pic>
        <p:nvPicPr>
          <p:cNvPr id="2050" name="Picture 2"/>
          <p:cNvPicPr>
            <a:picLocks noChangeAspect="1" noChangeArrowheads="1"/>
          </p:cNvPicPr>
          <p:nvPr/>
        </p:nvPicPr>
        <p:blipFill>
          <a:blip r:embed="rId3"/>
          <a:srcRect/>
          <a:stretch>
            <a:fillRect/>
          </a:stretch>
        </p:blipFill>
        <p:spPr bwMode="auto">
          <a:xfrm>
            <a:off x="152400" y="685800"/>
            <a:ext cx="9601200" cy="49018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Manage Staff</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This module will provide interface to manage staff activities (</a:t>
            </a:r>
            <a:r>
              <a:rPr lang="en-US" sz="2000" b="1" dirty="0" err="1" smtClean="0">
                <a:solidFill>
                  <a:srgbClr val="C00000"/>
                </a:solidFill>
                <a:latin typeface="+mj-lt"/>
              </a:rPr>
              <a:t>i.e</a:t>
            </a:r>
            <a:r>
              <a:rPr lang="en-US" sz="2000" b="1" dirty="0" smtClean="0">
                <a:solidFill>
                  <a:srgbClr val="C00000"/>
                </a:solidFill>
                <a:latin typeface="+mj-lt"/>
              </a:rPr>
              <a:t> Attendance, Extra Duty, Leave etc.) in the organization</a:t>
            </a:r>
            <a:endParaRPr lang="en-IN" sz="2000" b="1" dirty="0">
              <a:solidFill>
                <a:srgbClr val="C00000"/>
              </a:solidFill>
              <a:latin typeface="+mj-lt"/>
            </a:endParaRPr>
          </a:p>
        </p:txBody>
      </p:sp>
      <p:pic>
        <p:nvPicPr>
          <p:cNvPr id="13" name="Picture 2"/>
          <p:cNvPicPr>
            <a:picLocks noChangeAspect="1" noChangeArrowheads="1"/>
          </p:cNvPicPr>
          <p:nvPr/>
        </p:nvPicPr>
        <p:blipFill>
          <a:blip r:embed="rId3"/>
          <a:srcRect/>
          <a:stretch>
            <a:fillRect/>
          </a:stretch>
        </p:blipFill>
        <p:spPr bwMode="auto">
          <a:xfrm>
            <a:off x="152400" y="842758"/>
            <a:ext cx="9601200" cy="4034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Employee Details-Entry</a:t>
            </a:r>
            <a:endParaRPr lang="en-US" sz="2800" b="1" dirty="0"/>
          </a:p>
        </p:txBody>
      </p:sp>
      <p:pic>
        <p:nvPicPr>
          <p:cNvPr id="11" name="Picture 2"/>
          <p:cNvPicPr>
            <a:picLocks noChangeAspect="1" noChangeArrowheads="1"/>
          </p:cNvPicPr>
          <p:nvPr/>
        </p:nvPicPr>
        <p:blipFill>
          <a:blip r:embed="rId3"/>
          <a:srcRect/>
          <a:stretch>
            <a:fillRect/>
          </a:stretch>
        </p:blipFill>
        <p:spPr bwMode="auto">
          <a:xfrm>
            <a:off x="1752600" y="533400"/>
            <a:ext cx="6781800" cy="3783395"/>
          </a:xfrm>
          <a:prstGeom prst="rect">
            <a:avLst/>
          </a:prstGeom>
          <a:noFill/>
          <a:ln w="9525">
            <a:noFill/>
            <a:miter lim="800000"/>
            <a:headEnd/>
            <a:tailEnd/>
          </a:ln>
          <a:effectLst/>
        </p:spPr>
      </p:pic>
      <p:pic>
        <p:nvPicPr>
          <p:cNvPr id="14" name="Picture 3"/>
          <p:cNvPicPr>
            <a:picLocks noChangeAspect="1" noChangeArrowheads="1"/>
          </p:cNvPicPr>
          <p:nvPr/>
        </p:nvPicPr>
        <p:blipFill>
          <a:blip r:embed="rId4"/>
          <a:srcRect/>
          <a:stretch>
            <a:fillRect/>
          </a:stretch>
        </p:blipFill>
        <p:spPr bwMode="auto">
          <a:xfrm>
            <a:off x="1752600" y="4267200"/>
            <a:ext cx="6705600" cy="25081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View Employee List</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Employee details and other required info can be viewed here </a:t>
            </a:r>
            <a:endParaRPr lang="en-IN" sz="2000" b="1" dirty="0">
              <a:solidFill>
                <a:srgbClr val="C00000"/>
              </a:solidFill>
              <a:latin typeface="+mj-lt"/>
            </a:endParaRPr>
          </a:p>
        </p:txBody>
      </p:sp>
      <p:pic>
        <p:nvPicPr>
          <p:cNvPr id="11" name="Picture 2"/>
          <p:cNvPicPr>
            <a:picLocks noChangeAspect="1" noChangeArrowheads="1"/>
          </p:cNvPicPr>
          <p:nvPr/>
        </p:nvPicPr>
        <p:blipFill>
          <a:blip r:embed="rId3"/>
          <a:srcRect/>
          <a:stretch>
            <a:fillRect/>
          </a:stretch>
        </p:blipFill>
        <p:spPr bwMode="auto">
          <a:xfrm>
            <a:off x="228600" y="990600"/>
            <a:ext cx="9410700"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Assign Working Shift</a:t>
            </a:r>
            <a:endParaRPr lang="en-US" sz="2800" b="1" dirty="0"/>
          </a:p>
        </p:txBody>
      </p:sp>
      <p:sp>
        <p:nvSpPr>
          <p:cNvPr id="17" name="Rectangle 16"/>
          <p:cNvSpPr/>
          <p:nvPr/>
        </p:nvSpPr>
        <p:spPr>
          <a:xfrm>
            <a:off x="152400" y="5983069"/>
            <a:ext cx="9601200" cy="707886"/>
          </a:xfrm>
          <a:prstGeom prst="rect">
            <a:avLst/>
          </a:prstGeom>
        </p:spPr>
        <p:txBody>
          <a:bodyPr wrap="square">
            <a:spAutoFit/>
          </a:bodyPr>
          <a:lstStyle/>
          <a:p>
            <a:pPr lvl="0" algn="ctr" eaLnBrk="0" hangingPunct="0">
              <a:defRPr/>
            </a:pPr>
            <a:r>
              <a:rPr lang="en-US" sz="2000" b="1" dirty="0" smtClean="0">
                <a:solidFill>
                  <a:srgbClr val="C00000"/>
                </a:solidFill>
                <a:latin typeface="+mj-lt"/>
              </a:rPr>
              <a:t>Note: Working shift can be assigned to different employees as a whole and individually also</a:t>
            </a:r>
            <a:endParaRPr lang="en-IN" sz="2000" b="1" dirty="0">
              <a:solidFill>
                <a:srgbClr val="C00000"/>
              </a:solidFill>
              <a:latin typeface="+mj-lt"/>
            </a:endParaRPr>
          </a:p>
        </p:txBody>
      </p:sp>
      <p:pic>
        <p:nvPicPr>
          <p:cNvPr id="13" name="Content Placeholder 3"/>
          <p:cNvPicPr>
            <a:picLocks noGrp="1"/>
          </p:cNvPicPr>
          <p:nvPr>
            <p:ph idx="1"/>
          </p:nvPr>
        </p:nvPicPr>
        <p:blipFill>
          <a:blip r:embed="rId3"/>
          <a:srcRect/>
          <a:stretch>
            <a:fillRect/>
          </a:stretch>
        </p:blipFill>
        <p:spPr bwMode="auto">
          <a:xfrm>
            <a:off x="228600" y="1295400"/>
            <a:ext cx="9328150"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Attendance Import From Excel</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Import Attendance from Excel file</a:t>
            </a:r>
            <a:endParaRPr lang="en-IN" sz="2000" b="1" dirty="0">
              <a:solidFill>
                <a:srgbClr val="C00000"/>
              </a:solidFill>
              <a:latin typeface="+mj-lt"/>
            </a:endParaRPr>
          </a:p>
        </p:txBody>
      </p:sp>
      <p:pic>
        <p:nvPicPr>
          <p:cNvPr id="9218" name="Picture 2"/>
          <p:cNvPicPr>
            <a:picLocks noChangeAspect="1" noChangeArrowheads="1"/>
          </p:cNvPicPr>
          <p:nvPr/>
        </p:nvPicPr>
        <p:blipFill>
          <a:blip r:embed="rId3"/>
          <a:srcRect/>
          <a:stretch>
            <a:fillRect/>
          </a:stretch>
        </p:blipFill>
        <p:spPr bwMode="auto">
          <a:xfrm>
            <a:off x="152400" y="685800"/>
            <a:ext cx="9677400" cy="5011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Import Attendance From </a:t>
            </a:r>
            <a:r>
              <a:rPr lang="en-US" sz="2800" b="1" dirty="0" err="1" smtClean="0"/>
              <a:t>Biomatric</a:t>
            </a:r>
            <a:endParaRPr lang="en-US" sz="2800" b="1" dirty="0"/>
          </a:p>
        </p:txBody>
      </p:sp>
      <p:sp>
        <p:nvSpPr>
          <p:cNvPr id="17" name="Rectangle 16"/>
          <p:cNvSpPr/>
          <p:nvPr/>
        </p:nvSpPr>
        <p:spPr>
          <a:xfrm>
            <a:off x="152400" y="5983069"/>
            <a:ext cx="9601200" cy="400110"/>
          </a:xfrm>
          <a:prstGeom prst="rect">
            <a:avLst/>
          </a:prstGeom>
        </p:spPr>
        <p:txBody>
          <a:bodyPr wrap="square">
            <a:spAutoFit/>
          </a:bodyPr>
          <a:lstStyle/>
          <a:p>
            <a:pPr lvl="0" algn="ctr" eaLnBrk="0" hangingPunct="0">
              <a:defRPr/>
            </a:pPr>
            <a:r>
              <a:rPr lang="en-US" sz="2000" b="1" dirty="0" smtClean="0">
                <a:solidFill>
                  <a:srgbClr val="C00000"/>
                </a:solidFill>
                <a:latin typeface="+mj-lt"/>
              </a:rPr>
              <a:t>Note: Import Attendance from Excel file</a:t>
            </a:r>
            <a:endParaRPr lang="en-IN" sz="2000" b="1" dirty="0">
              <a:solidFill>
                <a:srgbClr val="C00000"/>
              </a:solidFill>
              <a:latin typeface="+mj-lt"/>
            </a:endParaRPr>
          </a:p>
        </p:txBody>
      </p:sp>
      <p:pic>
        <p:nvPicPr>
          <p:cNvPr id="13" name="Picture 2"/>
          <p:cNvPicPr>
            <a:picLocks noGrp="1" noChangeAspect="1" noChangeArrowheads="1"/>
          </p:cNvPicPr>
          <p:nvPr>
            <p:ph idx="1"/>
          </p:nvPr>
        </p:nvPicPr>
        <p:blipFill>
          <a:blip r:embed="rId3"/>
          <a:srcRect/>
          <a:stretch>
            <a:fillRect/>
          </a:stretch>
        </p:blipFill>
        <p:spPr bwMode="auto">
          <a:xfrm>
            <a:off x="1131153" y="914400"/>
            <a:ext cx="7643693"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Mark Manual Attendance</a:t>
            </a:r>
            <a:endParaRPr lang="en-US" sz="2800" b="1" dirty="0"/>
          </a:p>
        </p:txBody>
      </p:sp>
      <p:sp>
        <p:nvSpPr>
          <p:cNvPr id="17" name="Rectangle 16"/>
          <p:cNvSpPr/>
          <p:nvPr/>
        </p:nvSpPr>
        <p:spPr>
          <a:xfrm>
            <a:off x="152400" y="5983069"/>
            <a:ext cx="9601200" cy="646331"/>
          </a:xfrm>
          <a:prstGeom prst="rect">
            <a:avLst/>
          </a:prstGeom>
        </p:spPr>
        <p:txBody>
          <a:bodyPr wrap="square">
            <a:spAutoFit/>
          </a:bodyPr>
          <a:lstStyle/>
          <a:p>
            <a:pPr algn="ctr" eaLnBrk="0" hangingPunct="0">
              <a:defRPr/>
            </a:pPr>
            <a:r>
              <a:rPr lang="en-US" b="1" dirty="0" smtClean="0">
                <a:solidFill>
                  <a:srgbClr val="C00000"/>
                </a:solidFill>
              </a:rPr>
              <a:t>Note: Manual Attendance can be marked in this page, In case of Biometric malfunctioning</a:t>
            </a:r>
            <a:endParaRPr lang="en-IN" b="1" dirty="0" smtClean="0">
              <a:solidFill>
                <a:srgbClr val="C00000"/>
              </a:solidFill>
            </a:endParaRPr>
          </a:p>
        </p:txBody>
      </p:sp>
      <p:pic>
        <p:nvPicPr>
          <p:cNvPr id="14" name="Content Placeholder 7"/>
          <p:cNvPicPr>
            <a:picLocks noGrp="1"/>
          </p:cNvPicPr>
          <p:nvPr>
            <p:ph idx="1"/>
          </p:nvPr>
        </p:nvPicPr>
        <p:blipFill>
          <a:blip r:embed="rId3"/>
          <a:srcRect/>
          <a:stretch>
            <a:fillRect/>
          </a:stretch>
        </p:blipFill>
        <p:spPr bwMode="auto">
          <a:xfrm>
            <a:off x="495300" y="980159"/>
            <a:ext cx="8915400" cy="4506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View Daily Attendance Report</a:t>
            </a: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Daily/Monthly Attendance Report</a:t>
            </a:r>
            <a:endParaRPr lang="en-US" sz="2800" b="1" dirty="0"/>
          </a:p>
        </p:txBody>
      </p:sp>
      <p:pic>
        <p:nvPicPr>
          <p:cNvPr id="13" name="Picture 2"/>
          <p:cNvPicPr>
            <a:picLocks noGrp="1" noChangeAspect="1" noChangeArrowheads="1"/>
          </p:cNvPicPr>
          <p:nvPr>
            <p:ph idx="1"/>
          </p:nvPr>
        </p:nvPicPr>
        <p:blipFill>
          <a:blip r:embed="rId3"/>
          <a:srcRect/>
          <a:stretch>
            <a:fillRect/>
          </a:stretch>
        </p:blipFill>
        <p:spPr bwMode="auto">
          <a:xfrm>
            <a:off x="228600" y="1066800"/>
            <a:ext cx="95250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View Yearly Attendance Report</a:t>
            </a: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Yearly Attendance Summary</a:t>
            </a:r>
            <a:endParaRPr lang="en-US" sz="2800" b="1" dirty="0"/>
          </a:p>
        </p:txBody>
      </p:sp>
      <p:pic>
        <p:nvPicPr>
          <p:cNvPr id="11" name="Picture 2"/>
          <p:cNvPicPr>
            <a:picLocks noGrp="1" noChangeAspect="1" noChangeArrowheads="1"/>
          </p:cNvPicPr>
          <p:nvPr>
            <p:ph idx="1"/>
          </p:nvPr>
        </p:nvPicPr>
        <p:blipFill>
          <a:blip r:embed="rId3"/>
          <a:srcRect/>
          <a:stretch>
            <a:fillRect/>
          </a:stretch>
        </p:blipFill>
        <p:spPr bwMode="auto">
          <a:xfrm>
            <a:off x="1052664" y="990600"/>
            <a:ext cx="780067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Extra duty as CR can be entered for future reference</a:t>
            </a: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Extra Duty (CR Entry)</a:t>
            </a:r>
            <a:endParaRPr lang="en-US" sz="2800" b="1" dirty="0"/>
          </a:p>
        </p:txBody>
      </p:sp>
      <p:pic>
        <p:nvPicPr>
          <p:cNvPr id="13" name="Picture 2"/>
          <p:cNvPicPr>
            <a:picLocks noGrp="1" noChangeAspect="1" noChangeArrowheads="1"/>
          </p:cNvPicPr>
          <p:nvPr>
            <p:ph idx="1"/>
          </p:nvPr>
        </p:nvPicPr>
        <p:blipFill>
          <a:blip r:embed="rId3"/>
          <a:srcRect/>
          <a:stretch>
            <a:fillRect/>
          </a:stretch>
        </p:blipFill>
        <p:spPr bwMode="auto">
          <a:xfrm>
            <a:off x="495300" y="990600"/>
            <a:ext cx="8915400" cy="4479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000" b="1" dirty="0" smtClean="0">
                <a:solidFill>
                  <a:srgbClr val="C00000"/>
                </a:solidFill>
                <a:latin typeface="+mj-lt"/>
              </a:rPr>
              <a:t>Note:  User can change concerned password as on when required</a:t>
            </a:r>
            <a:endParaRPr lang="en-IN" sz="2000" b="1" dirty="0">
              <a:solidFill>
                <a:srgbClr val="C00000"/>
              </a:solidFill>
              <a:latin typeface="+mj-lt"/>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Change Password</a:t>
            </a:r>
            <a:endParaRPr lang="en-US" sz="2800" b="1" dirty="0"/>
          </a:p>
        </p:txBody>
      </p:sp>
      <p:pic>
        <p:nvPicPr>
          <p:cNvPr id="3074" name="Picture 2"/>
          <p:cNvPicPr>
            <a:picLocks noChangeAspect="1" noChangeArrowheads="1"/>
          </p:cNvPicPr>
          <p:nvPr/>
        </p:nvPicPr>
        <p:blipFill>
          <a:blip r:embed="rId3"/>
          <a:srcRect/>
          <a:stretch>
            <a:fillRect/>
          </a:stretch>
        </p:blipFill>
        <p:spPr bwMode="auto">
          <a:xfrm>
            <a:off x="76200" y="1060242"/>
            <a:ext cx="9753601" cy="3531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Leave availed against CR can be entered here for future reference</a:t>
            </a: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Avail Leave Against CR</a:t>
            </a:r>
            <a:endParaRPr lang="en-US" sz="2800" b="1" dirty="0"/>
          </a:p>
        </p:txBody>
      </p:sp>
      <p:pic>
        <p:nvPicPr>
          <p:cNvPr id="11" name="Picture 2"/>
          <p:cNvPicPr>
            <a:picLocks noGrp="1" noChangeAspect="1" noChangeArrowheads="1"/>
          </p:cNvPicPr>
          <p:nvPr>
            <p:ph idx="1"/>
          </p:nvPr>
        </p:nvPicPr>
        <p:blipFill>
          <a:blip r:embed="rId3"/>
          <a:srcRect/>
          <a:stretch>
            <a:fillRect/>
          </a:stretch>
        </p:blipFill>
        <p:spPr bwMode="auto">
          <a:xfrm>
            <a:off x="1391874" y="838200"/>
            <a:ext cx="7122252"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791200"/>
            <a:ext cx="9410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Balance CR Encashment for Each Employee can be done at the End of each Accounting Year</a:t>
            </a: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Manage CR Encashment</a:t>
            </a:r>
            <a:endParaRPr lang="en-US" sz="2800" b="1" dirty="0"/>
          </a:p>
        </p:txBody>
      </p:sp>
      <p:pic>
        <p:nvPicPr>
          <p:cNvPr id="13" name="Picture 2"/>
          <p:cNvPicPr>
            <a:picLocks noGrp="1" noChangeAspect="1" noChangeArrowheads="1"/>
          </p:cNvPicPr>
          <p:nvPr>
            <p:ph idx="1"/>
          </p:nvPr>
        </p:nvPicPr>
        <p:blipFill>
          <a:blip r:embed="rId3"/>
          <a:srcRect/>
          <a:stretch>
            <a:fillRect/>
          </a:stretch>
        </p:blipFill>
        <p:spPr bwMode="auto">
          <a:xfrm>
            <a:off x="1371600" y="538456"/>
            <a:ext cx="7128724" cy="5252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247650" y="5638800"/>
            <a:ext cx="94107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CR Report ,Date wise can be Checked Between 2 dates Filtered by Department / Business unit</a:t>
            </a: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Extra Duty (CR Report Date wise)</a:t>
            </a:r>
            <a:endParaRPr lang="en-US" sz="2800" b="1" dirty="0"/>
          </a:p>
        </p:txBody>
      </p:sp>
      <p:pic>
        <p:nvPicPr>
          <p:cNvPr id="11" name="Picture 2"/>
          <p:cNvPicPr>
            <a:picLocks noGrp="1" noChangeAspect="1" noChangeArrowheads="1"/>
          </p:cNvPicPr>
          <p:nvPr>
            <p:ph idx="1"/>
          </p:nvPr>
        </p:nvPicPr>
        <p:blipFill>
          <a:blip r:embed="rId3"/>
          <a:srcRect/>
          <a:stretch>
            <a:fillRect/>
          </a:stretch>
        </p:blipFill>
        <p:spPr bwMode="auto">
          <a:xfrm>
            <a:off x="495300" y="914400"/>
            <a:ext cx="8915400" cy="3983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CR report Summary can be checked between 2 dates filtered by department / business unit</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Extra Duty (CR Report Summary)</a:t>
            </a:r>
            <a:endParaRPr lang="en-US" sz="2800" b="1" dirty="0"/>
          </a:p>
        </p:txBody>
      </p:sp>
      <p:pic>
        <p:nvPicPr>
          <p:cNvPr id="13" name="Picture 2"/>
          <p:cNvPicPr>
            <a:picLocks noChangeAspect="1" noChangeArrowheads="1"/>
          </p:cNvPicPr>
          <p:nvPr/>
        </p:nvPicPr>
        <p:blipFill>
          <a:blip r:embed="rId3"/>
          <a:srcRect/>
          <a:stretch>
            <a:fillRect/>
          </a:stretch>
        </p:blipFill>
        <p:spPr bwMode="auto">
          <a:xfrm>
            <a:off x="217631" y="762000"/>
            <a:ext cx="9493250" cy="48244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Authorize Leave for each employee in the organization</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2"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Authorize Leave</a:t>
            </a:r>
            <a:endParaRPr lang="en-US" sz="2800" b="1" dirty="0"/>
          </a:p>
        </p:txBody>
      </p:sp>
      <p:pic>
        <p:nvPicPr>
          <p:cNvPr id="11" name="Content Placeholder 8"/>
          <p:cNvPicPr>
            <a:picLocks/>
          </p:cNvPicPr>
          <p:nvPr/>
        </p:nvPicPr>
        <p:blipFill>
          <a:blip r:embed="rId3"/>
          <a:srcRect/>
          <a:stretch>
            <a:fillRect/>
          </a:stretch>
        </p:blipFill>
        <p:spPr bwMode="auto">
          <a:xfrm>
            <a:off x="152400" y="1143000"/>
            <a:ext cx="9525000" cy="4191000"/>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Individual employee can apply leave online with their respective valid login to the HR Payroll software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Apply Leave</a:t>
            </a:r>
            <a:endParaRPr lang="en-US" sz="2800" b="1" dirty="0"/>
          </a:p>
        </p:txBody>
      </p:sp>
      <p:pic>
        <p:nvPicPr>
          <p:cNvPr id="13" name="Content Placeholder 8"/>
          <p:cNvPicPr>
            <a:picLocks/>
          </p:cNvPicPr>
          <p:nvPr/>
        </p:nvPicPr>
        <p:blipFill>
          <a:blip r:embed="rId4"/>
          <a:srcRect/>
          <a:stretch>
            <a:fillRect/>
          </a:stretch>
        </p:blipFill>
        <p:spPr bwMode="auto">
          <a:xfrm>
            <a:off x="304800" y="838200"/>
            <a:ext cx="9296400" cy="4221809"/>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Concerned Department Head/ Team Lead can approve the applied leave with their respective valid login into the software.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Approve Applied Leave</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533400" y="838200"/>
            <a:ext cx="8915400" cy="4678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Employee wise leave availed report can be viewed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Employee wise Leave Availed Report</a:t>
            </a:r>
            <a:endParaRPr lang="en-US" sz="2800" b="1" dirty="0"/>
          </a:p>
        </p:txBody>
      </p:sp>
      <p:pic>
        <p:nvPicPr>
          <p:cNvPr id="13" name="Content Placeholder 8"/>
          <p:cNvPicPr>
            <a:picLocks noGrp="1"/>
          </p:cNvPicPr>
          <p:nvPr>
            <p:ph idx="1"/>
          </p:nvPr>
        </p:nvPicPr>
        <p:blipFill>
          <a:blip r:embed="rId4"/>
          <a:stretch>
            <a:fillRect/>
          </a:stretch>
        </p:blipFill>
        <p:spPr bwMode="auto">
          <a:xfrm>
            <a:off x="495300" y="914400"/>
            <a:ext cx="8953500"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r>
              <a:rPr lang="en-US" b="1" dirty="0" smtClean="0">
                <a:solidFill>
                  <a:srgbClr val="C00000"/>
                </a:solidFill>
              </a:rPr>
              <a:t>Note:  Payroll Module with left side submenu</a:t>
            </a: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Payroll Module</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127579" y="838200"/>
            <a:ext cx="9609669" cy="472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Salary structure for each employee can be defined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Define Salary Structure</a:t>
            </a:r>
            <a:endParaRPr lang="en-US" sz="2800" b="1" dirty="0"/>
          </a:p>
        </p:txBody>
      </p:sp>
      <p:pic>
        <p:nvPicPr>
          <p:cNvPr id="13" name="Picture 2"/>
          <p:cNvPicPr>
            <a:picLocks noChangeAspect="1" noChangeArrowheads="1"/>
          </p:cNvPicPr>
          <p:nvPr/>
        </p:nvPicPr>
        <p:blipFill>
          <a:blip r:embed="rId4"/>
          <a:srcRect/>
          <a:stretch>
            <a:fillRect/>
          </a:stretch>
        </p:blipFill>
        <p:spPr bwMode="auto">
          <a:xfrm>
            <a:off x="165101" y="1191922"/>
            <a:ext cx="9524206" cy="3837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6100" y="2350532"/>
            <a:ext cx="5035550" cy="369332"/>
          </a:xfrm>
          <a:prstGeom prst="rect">
            <a:avLst/>
          </a:prstGeom>
          <a:noFill/>
        </p:spPr>
        <p:txBody>
          <a:bodyPr wrap="square" rtlCol="0">
            <a:spAutoFit/>
          </a:bodyPr>
          <a:lstStyle/>
          <a:p>
            <a:endParaRPr lang="en-IN" dirty="0"/>
          </a:p>
        </p:txBody>
      </p:sp>
      <p:pic>
        <p:nvPicPr>
          <p:cNvPr id="8" name="Picture 7"/>
          <p:cNvPicPr>
            <a:picLocks noChangeAspect="1"/>
          </p:cNvPicPr>
          <p:nvPr/>
        </p:nvPicPr>
        <p:blipFill>
          <a:blip r:embed="rId2" cstate="print">
            <a:extLst>
              <a:ext uri="{28A0092B-C50C-407E-A947-70E740481C1C}"/>
            </a:extLst>
          </a:blip>
          <a:stretch>
            <a:fillRect/>
          </a:stretch>
        </p:blipFill>
        <p:spPr>
          <a:xfrm>
            <a:off x="0" y="2286001"/>
            <a:ext cx="9906000" cy="1272209"/>
          </a:xfrm>
          <a:prstGeom prst="rect">
            <a:avLst/>
          </a:prstGeom>
          <a:ln>
            <a:noFill/>
          </a:ln>
          <a:effectLst>
            <a:softEdge rad="112500"/>
          </a:effectLst>
        </p:spPr>
      </p:pic>
      <p:sp>
        <p:nvSpPr>
          <p:cNvPr id="11" name="TextBox 10"/>
          <p:cNvSpPr txBox="1"/>
          <p:nvPr/>
        </p:nvSpPr>
        <p:spPr>
          <a:xfrm>
            <a:off x="742950" y="2514601"/>
            <a:ext cx="8832850" cy="830997"/>
          </a:xfrm>
          <a:prstGeom prst="rect">
            <a:avLst/>
          </a:prstGeom>
          <a:noFill/>
        </p:spPr>
        <p:txBody>
          <a:bodyPr wrap="square" rtlCol="0">
            <a:spAutoFit/>
          </a:bodyPr>
          <a:lstStyle/>
          <a:p>
            <a:r>
              <a:rPr lang="en-US" sz="4800" b="1" dirty="0" smtClean="0"/>
              <a:t>        MASTER ENTRY</a:t>
            </a:r>
            <a:endParaRPr lang="en-IN" sz="4800"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Loan / advance given to any employee can be entered here for future accounting</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Loan / Advance Entry</a:t>
            </a:r>
            <a:endParaRPr lang="en-US" sz="2800" b="1" dirty="0"/>
          </a:p>
        </p:txBody>
      </p:sp>
      <p:pic>
        <p:nvPicPr>
          <p:cNvPr id="11" name="Picture 2"/>
          <p:cNvPicPr>
            <a:picLocks noChangeAspect="1" noChangeArrowheads="1"/>
          </p:cNvPicPr>
          <p:nvPr/>
        </p:nvPicPr>
        <p:blipFill>
          <a:blip r:embed="rId4"/>
          <a:stretch>
            <a:fillRect/>
          </a:stretch>
        </p:blipFill>
        <p:spPr bwMode="auto">
          <a:xfrm>
            <a:off x="914400" y="685800"/>
            <a:ext cx="8001000"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Salary for the current month can be generated after all attendance &amp; Leave Entry done for each employee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Generate Monthly Salary</a:t>
            </a:r>
            <a:endParaRPr lang="en-US" sz="2800" b="1" dirty="0"/>
          </a:p>
        </p:txBody>
      </p:sp>
      <p:pic>
        <p:nvPicPr>
          <p:cNvPr id="13" name="Picture 2"/>
          <p:cNvPicPr>
            <a:picLocks noChangeAspect="1" noChangeArrowheads="1"/>
          </p:cNvPicPr>
          <p:nvPr/>
        </p:nvPicPr>
        <p:blipFill>
          <a:blip r:embed="rId4"/>
          <a:srcRect/>
          <a:stretch>
            <a:fillRect/>
          </a:stretch>
        </p:blipFill>
        <p:spPr bwMode="auto">
          <a:xfrm>
            <a:off x="577850" y="1874934"/>
            <a:ext cx="8870950" cy="38400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4"/>
          <p:cNvPicPr>
            <a:picLocks noChangeAspect="1" noChangeArrowheads="1"/>
          </p:cNvPicPr>
          <p:nvPr/>
        </p:nvPicPr>
        <p:blipFill>
          <a:blip r:embed="rId5"/>
          <a:srcRect/>
          <a:stretch>
            <a:fillRect/>
          </a:stretch>
        </p:blipFill>
        <p:spPr bwMode="auto">
          <a:xfrm>
            <a:off x="562840" y="609600"/>
            <a:ext cx="888596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Salary Payment to individual employee can be paid through cash / bank and can be entered here for future accounting</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Salary  Payment</a:t>
            </a:r>
            <a:endParaRPr lang="en-US" sz="2800" b="1" dirty="0"/>
          </a:p>
        </p:txBody>
      </p:sp>
      <p:sp>
        <p:nvSpPr>
          <p:cNvPr id="7" name="Content Placeholder 6"/>
          <p:cNvSpPr>
            <a:spLocks noGrp="1"/>
          </p:cNvSpPr>
          <p:nvPr>
            <p:ph idx="1"/>
          </p:nvPr>
        </p:nvSpPr>
        <p:spPr/>
        <p:txBody>
          <a:bodyPr/>
          <a:lstStyle/>
          <a:p>
            <a:endParaRPr lang="en-US"/>
          </a:p>
        </p:txBody>
      </p:sp>
      <p:pic>
        <p:nvPicPr>
          <p:cNvPr id="11" name="Picture 2"/>
          <p:cNvPicPr>
            <a:picLocks noChangeAspect="1" noChangeArrowheads="1"/>
          </p:cNvPicPr>
          <p:nvPr/>
        </p:nvPicPr>
        <p:blipFill>
          <a:blip r:embed="rId4"/>
          <a:stretch>
            <a:fillRect/>
          </a:stretch>
        </p:blipFill>
        <p:spPr bwMode="auto">
          <a:xfrm>
            <a:off x="112569" y="725750"/>
            <a:ext cx="9658350" cy="476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Various reports concerned to HR Payroll can be viewed/ Exported / Printed in this module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Report Print Module</a:t>
            </a:r>
            <a:endParaRPr lang="en-US" sz="2800" b="1" dirty="0"/>
          </a:p>
        </p:txBody>
      </p:sp>
      <p:pic>
        <p:nvPicPr>
          <p:cNvPr id="13" name="Picture 2"/>
          <p:cNvPicPr>
            <a:picLocks noChangeAspect="1" noChangeArrowheads="1"/>
          </p:cNvPicPr>
          <p:nvPr/>
        </p:nvPicPr>
        <p:blipFill>
          <a:blip r:embed="rId4"/>
          <a:srcRect/>
          <a:stretch>
            <a:fillRect/>
          </a:stretch>
        </p:blipFill>
        <p:spPr bwMode="auto">
          <a:xfrm>
            <a:off x="165100" y="609600"/>
            <a:ext cx="9596438" cy="5080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Salary Payroll can be printed for individual signing</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Salary Pay Roll for Individual Sign.</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165101" y="685800"/>
            <a:ext cx="9575801" cy="4843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Salary Payroll letter to Bank for credit to individual account</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Salary Pay Roll for Bank</a:t>
            </a:r>
            <a:endParaRPr lang="en-US" sz="2800" b="1" dirty="0"/>
          </a:p>
        </p:txBody>
      </p:sp>
      <p:pic>
        <p:nvPicPr>
          <p:cNvPr id="13" name="Picture 3"/>
          <p:cNvPicPr>
            <a:picLocks noChangeAspect="1" noChangeArrowheads="1"/>
          </p:cNvPicPr>
          <p:nvPr/>
        </p:nvPicPr>
        <p:blipFill>
          <a:blip r:embed="rId4"/>
          <a:srcRect/>
          <a:stretch>
            <a:fillRect/>
          </a:stretch>
        </p:blipFill>
        <p:spPr bwMode="auto">
          <a:xfrm>
            <a:off x="304801" y="685800"/>
            <a:ext cx="9143999" cy="4876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Monthly Salary paid office copy can be printed for future reference </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Monthly Salary Office Copy</a:t>
            </a:r>
            <a:endParaRPr lang="en-US" sz="2800" b="1" dirty="0"/>
          </a:p>
        </p:txBody>
      </p:sp>
      <p:pic>
        <p:nvPicPr>
          <p:cNvPr id="11" name="Picture 2"/>
          <p:cNvPicPr>
            <a:picLocks noChangeAspect="1" noChangeArrowheads="1"/>
          </p:cNvPicPr>
          <p:nvPr/>
        </p:nvPicPr>
        <p:blipFill>
          <a:blip r:embed="rId4"/>
          <a:srcRect/>
          <a:stretch>
            <a:fillRect/>
          </a:stretch>
        </p:blipFill>
        <p:spPr bwMode="auto">
          <a:xfrm>
            <a:off x="228600" y="1359639"/>
            <a:ext cx="9448800" cy="3600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Monthly Salary ESI Report can be printed for future reference </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Monthly Salary ESI Report</a:t>
            </a:r>
            <a:endParaRPr lang="en-US" sz="2800" b="1" dirty="0"/>
          </a:p>
        </p:txBody>
      </p:sp>
      <p:pic>
        <p:nvPicPr>
          <p:cNvPr id="13" name="Picture 2"/>
          <p:cNvPicPr>
            <a:picLocks noGrp="1" noChangeAspect="1" noChangeArrowheads="1"/>
          </p:cNvPicPr>
          <p:nvPr>
            <p:ph idx="1"/>
          </p:nvPr>
        </p:nvPicPr>
        <p:blipFill>
          <a:blip r:embed="rId4"/>
          <a:srcRect/>
          <a:stretch>
            <a:fillRect/>
          </a:stretch>
        </p:blipFill>
        <p:spPr bwMode="auto">
          <a:xfrm>
            <a:off x="143175" y="990599"/>
            <a:ext cx="9610425" cy="4188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Monthly Payment Salary Slip</a:t>
            </a:r>
            <a:endParaRPr lang="en-US" sz="2800" b="1" dirty="0"/>
          </a:p>
        </p:txBody>
      </p:sp>
      <p:pic>
        <p:nvPicPr>
          <p:cNvPr id="7" name="Picture 2"/>
          <p:cNvPicPr>
            <a:picLocks noChangeAspect="1" noChangeArrowheads="1"/>
          </p:cNvPicPr>
          <p:nvPr/>
        </p:nvPicPr>
        <p:blipFill>
          <a:blip r:embed="rId4"/>
          <a:srcRect/>
          <a:stretch>
            <a:fillRect/>
          </a:stretch>
        </p:blipFill>
        <p:spPr bwMode="auto">
          <a:xfrm>
            <a:off x="990600" y="705395"/>
            <a:ext cx="7848600" cy="49334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3"/>
          <p:cNvPicPr>
            <a:picLocks noChangeAspect="1" noChangeArrowheads="1"/>
          </p:cNvPicPr>
          <p:nvPr/>
        </p:nvPicPr>
        <p:blipFill>
          <a:blip r:embed="rId5"/>
          <a:srcRect/>
          <a:stretch>
            <a:fillRect/>
          </a:stretch>
        </p:blipFill>
        <p:spPr bwMode="auto">
          <a:xfrm>
            <a:off x="990600" y="5665161"/>
            <a:ext cx="7848600" cy="1116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extLst>
          </a:blip>
          <a:stretch>
            <a:fillRect/>
          </a:stretch>
        </p:blipFill>
        <p:spPr>
          <a:xfrm>
            <a:off x="0" y="5638800"/>
            <a:ext cx="9906000" cy="1219200"/>
          </a:xfrm>
          <a:prstGeom prst="rect">
            <a:avLst/>
          </a:prstGeom>
          <a:ln>
            <a:noFill/>
          </a:ln>
          <a:effectLst>
            <a:softEdge rad="112500"/>
          </a:effectLst>
        </p:spPr>
      </p:pic>
      <p:sp>
        <p:nvSpPr>
          <p:cNvPr id="10" name="Title 5"/>
          <p:cNvSpPr txBox="1">
            <a:spLocks/>
          </p:cNvSpPr>
          <p:nvPr/>
        </p:nvSpPr>
        <p:spPr bwMode="auto">
          <a:xfrm>
            <a:off x="457200" y="5791200"/>
            <a:ext cx="920115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b="1" dirty="0" smtClean="0">
                <a:solidFill>
                  <a:srgbClr val="C00000"/>
                </a:solidFill>
              </a:rPr>
              <a:t>Note:  Employee Salary report to be submitted to Govt. office can be exported to excel file and also printed here.</a:t>
            </a:r>
            <a:endParaRPr lang="en-IN" b="1" dirty="0" smtClean="0">
              <a:solidFill>
                <a:srgbClr val="C00000"/>
              </a:solidFill>
            </a:endParaRPr>
          </a:p>
          <a:p>
            <a:pPr lvl="0" algn="ctr" eaLnBrk="0" hangingPunct="0">
              <a:defRPr/>
            </a:pPr>
            <a:endParaRPr lang="en-IN" b="1" dirty="0">
              <a:solidFill>
                <a:srgbClr val="C00000"/>
              </a:solidFill>
            </a:endParaRPr>
          </a:p>
        </p:txBody>
      </p:sp>
      <p:pic>
        <p:nvPicPr>
          <p:cNvPr id="8" name="Picture 7"/>
          <p:cNvPicPr>
            <a:picLocks noChangeAspect="1"/>
          </p:cNvPicPr>
          <p:nvPr/>
        </p:nvPicPr>
        <p:blipFill>
          <a:blip r:embed="rId3" cstate="print">
            <a:extLst>
              <a:ext uri="{28A0092B-C50C-407E-A947-70E740481C1C}"/>
            </a:extLst>
          </a:blip>
          <a:stretch>
            <a:fillRect/>
          </a:stretch>
        </p:blipFill>
        <p:spPr>
          <a:xfrm>
            <a:off x="0" y="0"/>
            <a:ext cx="9906000" cy="609600"/>
          </a:xfrm>
          <a:prstGeom prst="rect">
            <a:avLst/>
          </a:prstGeom>
          <a:ln>
            <a:noFill/>
          </a:ln>
          <a:effectLst>
            <a:softEdge rad="112500"/>
          </a:effectLst>
        </p:spPr>
      </p:pic>
      <p:sp>
        <p:nvSpPr>
          <p:cNvPr id="12" name="Title 11"/>
          <p:cNvSpPr>
            <a:spLocks noGrp="1"/>
          </p:cNvSpPr>
          <p:nvPr>
            <p:ph type="title"/>
          </p:nvPr>
        </p:nvSpPr>
        <p:spPr>
          <a:xfrm>
            <a:off x="457200" y="0"/>
            <a:ext cx="8915400" cy="533400"/>
          </a:xfrm>
        </p:spPr>
        <p:txBody>
          <a:bodyPr/>
          <a:lstStyle/>
          <a:p>
            <a:r>
              <a:rPr lang="en-US" sz="2800" b="1" dirty="0" smtClean="0"/>
              <a:t>Employee Salary Report for Govt.</a:t>
            </a:r>
            <a:endParaRPr lang="en-US" sz="2800" b="1" dirty="0"/>
          </a:p>
        </p:txBody>
      </p:sp>
      <p:pic>
        <p:nvPicPr>
          <p:cNvPr id="13" name="Picture 2"/>
          <p:cNvPicPr>
            <a:picLocks noGrp="1" noChangeAspect="1" noChangeArrowheads="1"/>
          </p:cNvPicPr>
          <p:nvPr>
            <p:ph idx="1"/>
          </p:nvPr>
        </p:nvPicPr>
        <p:blipFill>
          <a:blip r:embed="rId4"/>
          <a:srcRect/>
          <a:stretch>
            <a:fillRect/>
          </a:stretch>
        </p:blipFill>
        <p:spPr bwMode="auto">
          <a:xfrm>
            <a:off x="228600" y="733331"/>
            <a:ext cx="9448800" cy="4829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6086</TotalTime>
  <Words>2058</Words>
  <Application>Microsoft Office PowerPoint</Application>
  <PresentationFormat>A4 Paper (210x297 mm)</PresentationFormat>
  <Paragraphs>308</Paragraphs>
  <Slides>135</Slides>
  <Notes>39</Notes>
  <HiddenSlides>0</HiddenSlides>
  <MMClips>0</MMClips>
  <ScaleCrop>false</ScaleCrop>
  <HeadingPairs>
    <vt:vector size="4" baseType="variant">
      <vt:variant>
        <vt:lpstr>Theme</vt:lpstr>
      </vt:variant>
      <vt:variant>
        <vt:i4>1</vt:i4>
      </vt:variant>
      <vt:variant>
        <vt:lpstr>Slide Titles</vt:lpstr>
      </vt:variant>
      <vt:variant>
        <vt:i4>135</vt:i4>
      </vt:variant>
    </vt:vector>
  </HeadingPairs>
  <TitlesOfParts>
    <vt:vector size="136" baseType="lpstr">
      <vt:lpstr>Office Theme</vt:lpstr>
      <vt:lpstr>College Management System (Complete ERP Solutions for all Stake Holders)</vt:lpstr>
      <vt:lpstr>User Log In</vt:lpstr>
      <vt:lpstr>User Dashboard</vt:lpstr>
      <vt:lpstr>Slide 4</vt:lpstr>
      <vt:lpstr>User Administration</vt:lpstr>
      <vt:lpstr>Create New User</vt:lpstr>
      <vt:lpstr>Assign User Permission</vt:lpstr>
      <vt:lpstr>Change Password</vt:lpstr>
      <vt:lpstr>Slide 9</vt:lpstr>
      <vt:lpstr>Define All Master Data</vt:lpstr>
      <vt:lpstr>Define Student Category</vt:lpstr>
      <vt:lpstr>Define Student Religion</vt:lpstr>
      <vt:lpstr>Define Course</vt:lpstr>
      <vt:lpstr>List Of Course</vt:lpstr>
      <vt:lpstr>Define Course wise Branch</vt:lpstr>
      <vt:lpstr>Define Fee Component</vt:lpstr>
      <vt:lpstr>List Of Fee Components</vt:lpstr>
      <vt:lpstr>Define Course/Branch wise Fee</vt:lpstr>
      <vt:lpstr>ADMISSION &amp; FEE MODULE</vt:lpstr>
      <vt:lpstr>Admission &amp; Fee Module</vt:lpstr>
      <vt:lpstr>Pre Admission-Seat Booking </vt:lpstr>
      <vt:lpstr>Receive Pre-Admission Booking Fee</vt:lpstr>
      <vt:lpstr>Student Admission</vt:lpstr>
      <vt:lpstr>Student Admission List</vt:lpstr>
      <vt:lpstr>Class wise Student Promotion</vt:lpstr>
      <vt:lpstr>Define Misc Fee (Not Compulsory For All)</vt:lpstr>
      <vt:lpstr>Modify The Existing Fee</vt:lpstr>
      <vt:lpstr>Receive Regular College Fee</vt:lpstr>
      <vt:lpstr>View Received Fee List</vt:lpstr>
      <vt:lpstr>Print Fee Receipt</vt:lpstr>
      <vt:lpstr>Reports</vt:lpstr>
      <vt:lpstr>Student List</vt:lpstr>
      <vt:lpstr>Fee Received Report</vt:lpstr>
      <vt:lpstr>Student wise Fee Received Report</vt:lpstr>
      <vt:lpstr>Component wise Fee Received Report Summary</vt:lpstr>
      <vt:lpstr>Student wise Fee Due Report</vt:lpstr>
      <vt:lpstr>Fee Dues Report</vt:lpstr>
      <vt:lpstr>Duplicate Receipt of Student</vt:lpstr>
      <vt:lpstr>Fee Concession Report</vt:lpstr>
      <vt:lpstr>ACCOUNTS MODULE</vt:lpstr>
      <vt:lpstr>Accounts Module Home Page</vt:lpstr>
      <vt:lpstr>Set Opening balance on new Financial Year</vt:lpstr>
      <vt:lpstr>Account Heads</vt:lpstr>
      <vt:lpstr>Create New Party Account</vt:lpstr>
      <vt:lpstr>Party List</vt:lpstr>
      <vt:lpstr>Expense Entry</vt:lpstr>
      <vt:lpstr>Payment Voucher Entry</vt:lpstr>
      <vt:lpstr>Receipt Voucher Entry</vt:lpstr>
      <vt:lpstr>Bank Deposit / Withdrawals</vt:lpstr>
      <vt:lpstr>Accounts Module Reports</vt:lpstr>
      <vt:lpstr>Account Ledger Report</vt:lpstr>
      <vt:lpstr>Daily Cash Book</vt:lpstr>
      <vt:lpstr>Income &amp; Expenditure Report</vt:lpstr>
      <vt:lpstr>Payment &amp; Receipt Report</vt:lpstr>
      <vt:lpstr>Trial Balance Report</vt:lpstr>
      <vt:lpstr>Profit &amp; Loss Statement</vt:lpstr>
      <vt:lpstr>Balance Sheet</vt:lpstr>
      <vt:lpstr>Bank Re-conciliation Report</vt:lpstr>
      <vt:lpstr>Expense Report</vt:lpstr>
      <vt:lpstr>Any other accounting related reports can be generated as per the organization requirement</vt:lpstr>
      <vt:lpstr>HR &amp; PAYROLL MODULE</vt:lpstr>
      <vt:lpstr>Master Entry Module</vt:lpstr>
      <vt:lpstr>Create New Department</vt:lpstr>
      <vt:lpstr>Define Designation</vt:lpstr>
      <vt:lpstr>Define Allowance Type</vt:lpstr>
      <vt:lpstr>Define Deduction Type</vt:lpstr>
      <vt:lpstr>Define Leave Type</vt:lpstr>
      <vt:lpstr>Define Working Shift</vt:lpstr>
      <vt:lpstr>Define Holiday</vt:lpstr>
      <vt:lpstr>Manage Staff</vt:lpstr>
      <vt:lpstr>Employee Details-Entry</vt:lpstr>
      <vt:lpstr>View Employee List</vt:lpstr>
      <vt:lpstr>Assign Working Shift</vt:lpstr>
      <vt:lpstr>Attendance Import From Excel</vt:lpstr>
      <vt:lpstr>Import Attendance From Biomatric</vt:lpstr>
      <vt:lpstr>Mark Manual Attendance</vt:lpstr>
      <vt:lpstr>Daily/Monthly Attendance Report</vt:lpstr>
      <vt:lpstr>Yearly Attendance Summary</vt:lpstr>
      <vt:lpstr>Extra Duty (CR Entry)</vt:lpstr>
      <vt:lpstr>Avail Leave Against CR</vt:lpstr>
      <vt:lpstr>Manage CR Encashment</vt:lpstr>
      <vt:lpstr>Extra Duty (CR Report Date wise)</vt:lpstr>
      <vt:lpstr>Extra Duty (CR Report Summary)</vt:lpstr>
      <vt:lpstr>Authorize Leave</vt:lpstr>
      <vt:lpstr>Apply Leave</vt:lpstr>
      <vt:lpstr>Approve Applied Leave</vt:lpstr>
      <vt:lpstr>Employee wise Leave Availed Report</vt:lpstr>
      <vt:lpstr>Payroll Module</vt:lpstr>
      <vt:lpstr>Define Salary Structure</vt:lpstr>
      <vt:lpstr>Loan / Advance Entry</vt:lpstr>
      <vt:lpstr>Generate Monthly Salary</vt:lpstr>
      <vt:lpstr>Salary  Payment</vt:lpstr>
      <vt:lpstr>Report Print Module</vt:lpstr>
      <vt:lpstr>Salary Pay Roll for Individual Sign.</vt:lpstr>
      <vt:lpstr>Salary Pay Roll for Bank</vt:lpstr>
      <vt:lpstr>Monthly Salary Office Copy</vt:lpstr>
      <vt:lpstr>Monthly Salary ESI Report</vt:lpstr>
      <vt:lpstr>Monthly Payment Salary Slip</vt:lpstr>
      <vt:lpstr>Employee Salary Report for Govt.</vt:lpstr>
      <vt:lpstr>Loan / Advance Summary Report</vt:lpstr>
      <vt:lpstr>INVENTORY</vt:lpstr>
      <vt:lpstr>Inventory Module Home Page</vt:lpstr>
      <vt:lpstr>Define Inventory Item Category</vt:lpstr>
      <vt:lpstr>Define Store / Room Location</vt:lpstr>
      <vt:lpstr>Define Item List</vt:lpstr>
      <vt:lpstr>Inventory Procurement</vt:lpstr>
      <vt:lpstr>Issue Inventory Item</vt:lpstr>
      <vt:lpstr>Inventory Reports</vt:lpstr>
      <vt:lpstr>Inventory Item Procurement Report</vt:lpstr>
      <vt:lpstr>Issue Details Report</vt:lpstr>
      <vt:lpstr>Location wise Stock Report</vt:lpstr>
      <vt:lpstr>LAIBRARY MODULE</vt:lpstr>
      <vt:lpstr>Library Home Page</vt:lpstr>
      <vt:lpstr>Define Library Item Category</vt:lpstr>
      <vt:lpstr>Defien Library Book Subject</vt:lpstr>
      <vt:lpstr>Define Publisher Name</vt:lpstr>
      <vt:lpstr>Add Library Items List</vt:lpstr>
      <vt:lpstr>Library Members</vt:lpstr>
      <vt:lpstr>Purchase/Inception</vt:lpstr>
      <vt:lpstr>Purchase/Inception List</vt:lpstr>
      <vt:lpstr> Issue Library Items</vt:lpstr>
      <vt:lpstr>Books Issue History</vt:lpstr>
      <vt:lpstr>Receive Book</vt:lpstr>
      <vt:lpstr>Library Stock Position</vt:lpstr>
      <vt:lpstr>Issue Reports</vt:lpstr>
      <vt:lpstr>Return Reports</vt:lpstr>
      <vt:lpstr>Slide 127</vt:lpstr>
      <vt:lpstr>Send SMS Home Page</vt:lpstr>
      <vt:lpstr>Send SMS to Fee Defaulters</vt:lpstr>
      <vt:lpstr>Send General SMS</vt:lpstr>
      <vt:lpstr>Send SMS To Others</vt:lpstr>
      <vt:lpstr>Send SMS To Absent Students</vt:lpstr>
      <vt:lpstr>Send Fee Received SMS</vt:lpstr>
      <vt:lpstr>ABOUT CTSPL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“Inventory Management System”</dc:title>
  <dc:creator>Testing</dc:creator>
  <cp:lastModifiedBy>CTPL-1</cp:lastModifiedBy>
  <cp:revision>699</cp:revision>
  <dcterms:created xsi:type="dcterms:W3CDTF">2012-10-09T13:52:49Z</dcterms:created>
  <dcterms:modified xsi:type="dcterms:W3CDTF">2018-08-03T20:26:13Z</dcterms:modified>
</cp:coreProperties>
</file>